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3" r:id="rId7"/>
    <p:sldId id="261" r:id="rId8"/>
    <p:sldId id="264" r:id="rId9"/>
    <p:sldId id="262" r:id="rId10"/>
    <p:sldId id="274" r:id="rId11"/>
    <p:sldId id="265" r:id="rId12"/>
    <p:sldId id="266" r:id="rId13"/>
    <p:sldId id="267" r:id="rId14"/>
    <p:sldId id="272" r:id="rId15"/>
    <p:sldId id="268" r:id="rId16"/>
    <p:sldId id="269" r:id="rId17"/>
    <p:sldId id="276" r:id="rId18"/>
    <p:sldId id="273" r:id="rId19"/>
    <p:sldId id="27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91" autoAdjust="0"/>
    <p:restoredTop sz="94667" autoAdjust="0"/>
  </p:normalViewPr>
  <p:slideViewPr>
    <p:cSldViewPr>
      <p:cViewPr varScale="1">
        <p:scale>
          <a:sx n="75" d="100"/>
          <a:sy n="75" d="100"/>
        </p:scale>
        <p:origin x="-1008"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67DC4BD-9216-4A4A-90F3-10432F4AF07A}" type="datetimeFigureOut">
              <a:rPr lang="en-US" smtClean="0"/>
              <a:pPr/>
              <a:t>6/1/2008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9B0C7A-9312-468B-9CE9-91539DC75DA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7DC4BD-9216-4A4A-90F3-10432F4AF07A}" type="datetimeFigureOut">
              <a:rPr lang="en-US" smtClean="0"/>
              <a:pPr/>
              <a:t>6/1/2008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9B0C7A-9312-468B-9CE9-91539DC75DA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7DC4BD-9216-4A4A-90F3-10432F4AF07A}" type="datetimeFigureOut">
              <a:rPr lang="en-US" smtClean="0"/>
              <a:pPr/>
              <a:t>6/1/2008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9B0C7A-9312-468B-9CE9-91539DC75DA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7DC4BD-9216-4A4A-90F3-10432F4AF07A}" type="datetimeFigureOut">
              <a:rPr lang="en-US" smtClean="0"/>
              <a:pPr/>
              <a:t>6/1/2008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9B0C7A-9312-468B-9CE9-91539DC75DA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67DC4BD-9216-4A4A-90F3-10432F4AF07A}" type="datetimeFigureOut">
              <a:rPr lang="en-US" smtClean="0"/>
              <a:pPr/>
              <a:t>6/1/2008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9B0C7A-9312-468B-9CE9-91539DC75DA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67DC4BD-9216-4A4A-90F3-10432F4AF07A}" type="datetimeFigureOut">
              <a:rPr lang="en-US" smtClean="0"/>
              <a:pPr/>
              <a:t>6/1/2008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9B0C7A-9312-468B-9CE9-91539DC75DA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67DC4BD-9216-4A4A-90F3-10432F4AF07A}" type="datetimeFigureOut">
              <a:rPr lang="en-US" smtClean="0"/>
              <a:pPr/>
              <a:t>6/1/2008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9B0C7A-9312-468B-9CE9-91539DC75DA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67DC4BD-9216-4A4A-90F3-10432F4AF07A}" type="datetimeFigureOut">
              <a:rPr lang="en-US" smtClean="0"/>
              <a:pPr/>
              <a:t>6/1/2008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9B0C7A-9312-468B-9CE9-91539DC75DA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7DC4BD-9216-4A4A-90F3-10432F4AF07A}" type="datetimeFigureOut">
              <a:rPr lang="en-US" smtClean="0"/>
              <a:pPr/>
              <a:t>6/1/2008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9B0C7A-9312-468B-9CE9-91539DC75DA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7DC4BD-9216-4A4A-90F3-10432F4AF07A}" type="datetimeFigureOut">
              <a:rPr lang="en-US" smtClean="0"/>
              <a:pPr/>
              <a:t>6/1/2008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9B0C7A-9312-468B-9CE9-91539DC75DA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7DC4BD-9216-4A4A-90F3-10432F4AF07A}" type="datetimeFigureOut">
              <a:rPr lang="en-US" smtClean="0"/>
              <a:pPr/>
              <a:t>6/1/2008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9B0C7A-9312-468B-9CE9-91539DC75DA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7DC4BD-9216-4A4A-90F3-10432F4AF07A}" type="datetimeFigureOut">
              <a:rPr lang="en-US" smtClean="0"/>
              <a:pPr/>
              <a:t>6/1/2008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9B0C7A-9312-468B-9CE9-91539DC75DA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9.png"/><Relationship Id="rId4" Type="http://schemas.openxmlformats.org/officeDocument/2006/relationships/image" Target="../media/image8.jpeg"/></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304801"/>
            <a:ext cx="8534400" cy="1066799"/>
          </a:xfrm>
        </p:spPr>
        <p:txBody>
          <a:bodyPr/>
          <a:lstStyle/>
          <a:p>
            <a:r>
              <a:rPr lang="en-US" dirty="0" smtClean="0"/>
              <a:t> </a:t>
            </a:r>
            <a:endParaRPr lang="en-US" dirty="0"/>
          </a:p>
        </p:txBody>
      </p:sp>
      <p:sp>
        <p:nvSpPr>
          <p:cNvPr id="3" name="Subtitle 2"/>
          <p:cNvSpPr>
            <a:spLocks noGrp="1"/>
          </p:cNvSpPr>
          <p:nvPr>
            <p:ph type="subTitle" idx="1"/>
          </p:nvPr>
        </p:nvSpPr>
        <p:spPr>
          <a:xfrm>
            <a:off x="304800" y="1447800"/>
            <a:ext cx="6400800" cy="4114800"/>
          </a:xfrm>
        </p:spPr>
        <p:txBody>
          <a:bodyPr>
            <a:normAutofit/>
          </a:bodyPr>
          <a:lstStyle/>
          <a:p>
            <a:pPr algn="l"/>
            <a:endParaRPr lang="en-US" sz="2800" dirty="0" smtClean="0">
              <a:solidFill>
                <a:schemeClr val="tx1"/>
              </a:solidFill>
            </a:endParaRPr>
          </a:p>
          <a:p>
            <a:pPr algn="l"/>
            <a:r>
              <a:rPr lang="en-US" sz="2800" dirty="0" smtClean="0">
                <a:solidFill>
                  <a:schemeClr val="tx1"/>
                </a:solidFill>
              </a:rPr>
              <a:t>Group : </a:t>
            </a:r>
            <a:r>
              <a:rPr lang="en-US" sz="2800" dirty="0" err="1" smtClean="0">
                <a:solidFill>
                  <a:schemeClr val="tx1"/>
                </a:solidFill>
              </a:rPr>
              <a:t>Pix’r’Us</a:t>
            </a:r>
            <a:endParaRPr lang="en-US" sz="2800" dirty="0" smtClean="0">
              <a:solidFill>
                <a:schemeClr val="tx1"/>
              </a:solidFill>
            </a:endParaRPr>
          </a:p>
          <a:p>
            <a:pPr algn="l"/>
            <a:r>
              <a:rPr lang="en-US" sz="2800" dirty="0" smtClean="0">
                <a:solidFill>
                  <a:schemeClr val="tx1"/>
                </a:solidFill>
              </a:rPr>
              <a:t>Project : </a:t>
            </a:r>
            <a:r>
              <a:rPr lang="en-US" sz="2800" dirty="0" err="1" smtClean="0">
                <a:solidFill>
                  <a:schemeClr val="tx1"/>
                </a:solidFill>
              </a:rPr>
              <a:t>PhotoLab</a:t>
            </a:r>
            <a:endParaRPr lang="en-US" sz="2800" dirty="0" smtClean="0">
              <a:solidFill>
                <a:schemeClr val="tx1"/>
              </a:solidFill>
            </a:endParaRPr>
          </a:p>
          <a:p>
            <a:pPr algn="l"/>
            <a:r>
              <a:rPr lang="en-US" sz="2800" dirty="0" smtClean="0">
                <a:solidFill>
                  <a:schemeClr val="tx1"/>
                </a:solidFill>
              </a:rPr>
              <a:t>Company : </a:t>
            </a:r>
            <a:r>
              <a:rPr lang="en-US" sz="2800" dirty="0" err="1" smtClean="0">
                <a:solidFill>
                  <a:schemeClr val="tx1"/>
                </a:solidFill>
              </a:rPr>
              <a:t>Milsoft</a:t>
            </a:r>
            <a:endParaRPr lang="en-US" sz="2800" dirty="0" smtClean="0">
              <a:solidFill>
                <a:schemeClr val="tx1"/>
              </a:solidFill>
            </a:endParaRPr>
          </a:p>
          <a:p>
            <a:pPr algn="l"/>
            <a:r>
              <a:rPr lang="en-US" sz="2800" dirty="0" smtClean="0">
                <a:solidFill>
                  <a:schemeClr val="tx1"/>
                </a:solidFill>
              </a:rPr>
              <a:t>Supervisor : Murat YUKSELEN</a:t>
            </a:r>
          </a:p>
          <a:p>
            <a:pPr algn="l"/>
            <a:r>
              <a:rPr lang="en-US" sz="2800" dirty="0" smtClean="0">
                <a:solidFill>
                  <a:schemeClr val="tx1"/>
                </a:solidFill>
              </a:rPr>
              <a:t>Website : </a:t>
            </a:r>
            <a:r>
              <a:rPr lang="en-US" sz="2000" dirty="0" smtClean="0">
                <a:solidFill>
                  <a:schemeClr val="tx1"/>
                </a:solidFill>
              </a:rPr>
              <a:t>http://senior.ceng.metu.edu.tr/2008/pixrus/</a:t>
            </a:r>
            <a:endParaRPr lang="en-US" sz="2800" dirty="0" smtClean="0">
              <a:solidFill>
                <a:schemeClr val="tx1"/>
              </a:solidFill>
            </a:endParaRPr>
          </a:p>
        </p:txBody>
      </p:sp>
      <p:graphicFrame>
        <p:nvGraphicFramePr>
          <p:cNvPr id="4" name="Table 3"/>
          <p:cNvGraphicFramePr>
            <a:graphicFrameLocks noGrp="1"/>
          </p:cNvGraphicFramePr>
          <p:nvPr/>
        </p:nvGraphicFramePr>
        <p:xfrm>
          <a:off x="381000" y="381000"/>
          <a:ext cx="8382000" cy="914400"/>
        </p:xfrm>
        <a:graphic>
          <a:graphicData uri="http://schemas.openxmlformats.org/drawingml/2006/table">
            <a:tbl>
              <a:tblPr firstRow="1" bandRow="1">
                <a:tableStyleId>{2D5ABB26-0587-4C30-8999-92F81FD0307C}</a:tableStyleId>
              </a:tblPr>
              <a:tblGrid>
                <a:gridCol w="6248400"/>
                <a:gridCol w="2133600"/>
              </a:tblGrid>
              <a:tr h="914400">
                <a:tc>
                  <a:txBody>
                    <a:bodyPr/>
                    <a:lstStyle/>
                    <a:p>
                      <a:r>
                        <a:rPr lang="en-US" sz="3600" b="1" dirty="0" smtClean="0"/>
                        <a:t>INTRODUCTION</a:t>
                      </a:r>
                      <a:endParaRPr lang="en-US" sz="3600" b="1" dirty="0"/>
                    </a:p>
                  </a:txBody>
                  <a:tcPr/>
                </a:tc>
                <a:tc>
                  <a:txBody>
                    <a:bodyPr/>
                    <a:lstStyle/>
                    <a:p>
                      <a:endParaRPr lang="en-US" dirty="0"/>
                    </a:p>
                  </a:txBody>
                  <a:tcPr/>
                </a:tc>
              </a:tr>
            </a:tbl>
          </a:graphicData>
        </a:graphic>
      </p:graphicFrame>
      <p:pic>
        <p:nvPicPr>
          <p:cNvPr id="5" name="Picture 4" descr="pixrus-trans.png"/>
          <p:cNvPicPr>
            <a:picLocks noChangeAspect="1"/>
          </p:cNvPicPr>
          <p:nvPr/>
        </p:nvPicPr>
        <p:blipFill>
          <a:blip r:embed="rId2" cstate="print"/>
          <a:stretch>
            <a:fillRect/>
          </a:stretch>
        </p:blipFill>
        <p:spPr>
          <a:xfrm>
            <a:off x="6629400" y="381000"/>
            <a:ext cx="2183965" cy="7620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304801"/>
            <a:ext cx="8534400" cy="1066799"/>
          </a:xfrm>
        </p:spPr>
        <p:txBody>
          <a:bodyPr/>
          <a:lstStyle/>
          <a:p>
            <a:r>
              <a:rPr lang="en-US" dirty="0" smtClean="0"/>
              <a:t> </a:t>
            </a:r>
            <a:endParaRPr lang="en-US" dirty="0"/>
          </a:p>
        </p:txBody>
      </p:sp>
      <p:sp>
        <p:nvSpPr>
          <p:cNvPr id="3" name="Subtitle 2"/>
          <p:cNvSpPr>
            <a:spLocks noGrp="1"/>
          </p:cNvSpPr>
          <p:nvPr>
            <p:ph type="subTitle" idx="1"/>
          </p:nvPr>
        </p:nvSpPr>
        <p:spPr>
          <a:xfrm>
            <a:off x="304800" y="1447800"/>
            <a:ext cx="8458200" cy="5181600"/>
          </a:xfrm>
        </p:spPr>
        <p:txBody>
          <a:bodyPr>
            <a:normAutofit/>
          </a:bodyPr>
          <a:lstStyle/>
          <a:p>
            <a:pPr marL="457200" indent="-457200" algn="l"/>
            <a:r>
              <a:rPr lang="en-US" sz="2400" dirty="0">
                <a:solidFill>
                  <a:schemeClr val="tx1"/>
                </a:solidFill>
              </a:rPr>
              <a:t>	</a:t>
            </a:r>
          </a:p>
        </p:txBody>
      </p:sp>
      <p:graphicFrame>
        <p:nvGraphicFramePr>
          <p:cNvPr id="4" name="Table 3"/>
          <p:cNvGraphicFramePr>
            <a:graphicFrameLocks noGrp="1"/>
          </p:cNvGraphicFramePr>
          <p:nvPr/>
        </p:nvGraphicFramePr>
        <p:xfrm>
          <a:off x="381000" y="381000"/>
          <a:ext cx="8382000" cy="914400"/>
        </p:xfrm>
        <a:graphic>
          <a:graphicData uri="http://schemas.openxmlformats.org/drawingml/2006/table">
            <a:tbl>
              <a:tblPr firstRow="1" bandRow="1">
                <a:tableStyleId>{2D5ABB26-0587-4C30-8999-92F81FD0307C}</a:tableStyleId>
              </a:tblPr>
              <a:tblGrid>
                <a:gridCol w="6248400"/>
                <a:gridCol w="2133600"/>
              </a:tblGrid>
              <a:tr h="914400">
                <a:tc>
                  <a:txBody>
                    <a:bodyPr/>
                    <a:lstStyle/>
                    <a:p>
                      <a:r>
                        <a:rPr lang="en-US" sz="3600" b="1" dirty="0" smtClean="0"/>
                        <a:t>PPS</a:t>
                      </a:r>
                      <a:r>
                        <a:rPr lang="en-US" sz="3600" b="1" baseline="0" dirty="0" smtClean="0"/>
                        <a:t> Design Review</a:t>
                      </a:r>
                      <a:endParaRPr lang="en-US" sz="3600" b="1" dirty="0"/>
                    </a:p>
                  </a:txBody>
                  <a:tcPr/>
                </a:tc>
                <a:tc>
                  <a:txBody>
                    <a:bodyPr/>
                    <a:lstStyle/>
                    <a:p>
                      <a:endParaRPr lang="en-US" dirty="0"/>
                    </a:p>
                  </a:txBody>
                  <a:tcPr/>
                </a:tc>
              </a:tr>
            </a:tbl>
          </a:graphicData>
        </a:graphic>
      </p:graphicFrame>
      <p:pic>
        <p:nvPicPr>
          <p:cNvPr id="5" name="Picture 4" descr="pixrus-trans.png"/>
          <p:cNvPicPr>
            <a:picLocks noChangeAspect="1"/>
          </p:cNvPicPr>
          <p:nvPr/>
        </p:nvPicPr>
        <p:blipFill>
          <a:blip r:embed="rId2" cstate="print"/>
          <a:stretch>
            <a:fillRect/>
          </a:stretch>
        </p:blipFill>
        <p:spPr>
          <a:xfrm>
            <a:off x="6629400" y="381000"/>
            <a:ext cx="2183965" cy="762000"/>
          </a:xfrm>
          <a:prstGeom prst="rect">
            <a:avLst/>
          </a:prstGeom>
        </p:spPr>
      </p:pic>
      <p:pic>
        <p:nvPicPr>
          <p:cNvPr id="6" name="Picture 5" descr="adam.jpg"/>
          <p:cNvPicPr>
            <a:picLocks noChangeAspect="1"/>
          </p:cNvPicPr>
          <p:nvPr/>
        </p:nvPicPr>
        <p:blipFill>
          <a:blip r:embed="rId3"/>
          <a:stretch>
            <a:fillRect/>
          </a:stretch>
        </p:blipFill>
        <p:spPr>
          <a:xfrm>
            <a:off x="1676400" y="1752600"/>
            <a:ext cx="5800725" cy="4562475"/>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304801"/>
            <a:ext cx="8534400" cy="1066799"/>
          </a:xfrm>
        </p:spPr>
        <p:txBody>
          <a:bodyPr/>
          <a:lstStyle/>
          <a:p>
            <a:r>
              <a:rPr lang="en-US" dirty="0" smtClean="0"/>
              <a:t> </a:t>
            </a:r>
            <a:endParaRPr lang="en-US" dirty="0"/>
          </a:p>
        </p:txBody>
      </p:sp>
      <p:sp>
        <p:nvSpPr>
          <p:cNvPr id="3" name="Subtitle 2"/>
          <p:cNvSpPr>
            <a:spLocks noGrp="1"/>
          </p:cNvSpPr>
          <p:nvPr>
            <p:ph type="subTitle" idx="1"/>
          </p:nvPr>
        </p:nvSpPr>
        <p:spPr>
          <a:xfrm>
            <a:off x="304800" y="1447800"/>
            <a:ext cx="8458200" cy="5105400"/>
          </a:xfrm>
        </p:spPr>
        <p:txBody>
          <a:bodyPr>
            <a:normAutofit fontScale="92500" lnSpcReduction="10000"/>
          </a:bodyPr>
          <a:lstStyle/>
          <a:p>
            <a:pPr marL="457200" indent="-457200" algn="l"/>
            <a:r>
              <a:rPr lang="en-US" sz="2400" dirty="0" smtClean="0">
                <a:solidFill>
                  <a:schemeClr val="tx1"/>
                </a:solidFill>
              </a:rPr>
              <a:t>	</a:t>
            </a:r>
            <a:r>
              <a:rPr lang="en-US" sz="2400" u="sng" dirty="0" smtClean="0">
                <a:solidFill>
                  <a:schemeClr val="tx1"/>
                </a:solidFill>
              </a:rPr>
              <a:t>Image </a:t>
            </a:r>
            <a:r>
              <a:rPr lang="en-US" sz="2400" u="sng" dirty="0" err="1" smtClean="0">
                <a:solidFill>
                  <a:schemeClr val="tx1"/>
                </a:solidFill>
              </a:rPr>
              <a:t>Mosaicking</a:t>
            </a:r>
            <a:endParaRPr lang="en-US" sz="2400" u="sng" dirty="0" smtClean="0">
              <a:solidFill>
                <a:schemeClr val="tx1"/>
              </a:solidFill>
            </a:endParaRPr>
          </a:p>
          <a:p>
            <a:pPr marL="457200" indent="-457200" algn="l"/>
            <a:r>
              <a:rPr lang="en-US" sz="2400" dirty="0">
                <a:solidFill>
                  <a:schemeClr val="tx1"/>
                </a:solidFill>
              </a:rPr>
              <a:t>	</a:t>
            </a:r>
            <a:r>
              <a:rPr lang="en-US" sz="2400" i="1" dirty="0" smtClean="0">
                <a:solidFill>
                  <a:schemeClr val="tx1"/>
                </a:solidFill>
              </a:rPr>
              <a:t>Combining two images by using common points between </a:t>
            </a:r>
            <a:r>
              <a:rPr lang="en-US" sz="2400" i="1" dirty="0" err="1" smtClean="0">
                <a:solidFill>
                  <a:schemeClr val="tx1"/>
                </a:solidFill>
              </a:rPr>
              <a:t>them.Example</a:t>
            </a:r>
            <a:r>
              <a:rPr lang="en-US" sz="2400" i="1" dirty="0" smtClean="0">
                <a:solidFill>
                  <a:schemeClr val="tx1"/>
                </a:solidFill>
              </a:rPr>
              <a:t> : </a:t>
            </a:r>
          </a:p>
          <a:p>
            <a:pPr marL="457200" indent="-457200" algn="l"/>
            <a:r>
              <a:rPr lang="en-US" sz="2400" i="1" dirty="0" smtClean="0">
                <a:solidFill>
                  <a:schemeClr val="tx1"/>
                </a:solidFill>
              </a:rPr>
              <a:t>                                               </a:t>
            </a:r>
          </a:p>
          <a:p>
            <a:pPr marL="457200" indent="-457200" algn="l"/>
            <a:r>
              <a:rPr lang="en-US" sz="2400" i="1" dirty="0" smtClean="0">
                <a:solidFill>
                  <a:schemeClr val="tx1"/>
                </a:solidFill>
              </a:rPr>
              <a:t>					</a:t>
            </a:r>
          </a:p>
          <a:p>
            <a:pPr marL="457200" indent="-457200" algn="l"/>
            <a:r>
              <a:rPr lang="en-US" sz="2400" i="1" dirty="0">
                <a:solidFill>
                  <a:schemeClr val="tx1"/>
                </a:solidFill>
              </a:rPr>
              <a:t> </a:t>
            </a:r>
            <a:r>
              <a:rPr lang="en-US" sz="2400" i="1" dirty="0" smtClean="0">
                <a:solidFill>
                  <a:schemeClr val="tx1"/>
                </a:solidFill>
              </a:rPr>
              <a:t>														+ </a:t>
            </a:r>
          </a:p>
          <a:p>
            <a:pPr marL="457200" indent="-457200" algn="l"/>
            <a:endParaRPr lang="en-US" sz="2400" i="1" dirty="0">
              <a:solidFill>
                <a:schemeClr val="tx1"/>
              </a:solidFill>
            </a:endParaRPr>
          </a:p>
          <a:p>
            <a:pPr marL="457200" indent="-457200" algn="l"/>
            <a:endParaRPr lang="en-US" sz="2400" i="1" dirty="0" smtClean="0">
              <a:solidFill>
                <a:schemeClr val="tx1"/>
              </a:solidFill>
            </a:endParaRPr>
          </a:p>
          <a:p>
            <a:pPr marL="457200" indent="-457200" algn="l"/>
            <a:endParaRPr lang="en-US" sz="2400" i="1" dirty="0">
              <a:solidFill>
                <a:schemeClr val="tx1"/>
              </a:solidFill>
            </a:endParaRPr>
          </a:p>
          <a:p>
            <a:pPr marL="457200" indent="-457200" algn="l"/>
            <a:endParaRPr lang="en-US" sz="2400" i="1" dirty="0" smtClean="0">
              <a:solidFill>
                <a:schemeClr val="tx1"/>
              </a:solidFill>
            </a:endParaRPr>
          </a:p>
          <a:p>
            <a:pPr marL="457200" indent="-457200" algn="l"/>
            <a:r>
              <a:rPr lang="en-US" sz="2400" i="1" dirty="0" smtClean="0">
                <a:solidFill>
                  <a:schemeClr val="tx1"/>
                </a:solidFill>
              </a:rPr>
              <a:t>			=</a:t>
            </a:r>
            <a:r>
              <a:rPr lang="en-US" sz="2400" i="1" dirty="0">
                <a:solidFill>
                  <a:schemeClr val="tx1"/>
                </a:solidFill>
              </a:rPr>
              <a:t>	</a:t>
            </a:r>
            <a:endParaRPr lang="en-US" sz="2400" i="1" dirty="0" smtClean="0">
              <a:solidFill>
                <a:schemeClr val="tx1"/>
              </a:solidFill>
            </a:endParaRPr>
          </a:p>
          <a:p>
            <a:pPr marL="457200" indent="-457200" algn="l"/>
            <a:r>
              <a:rPr lang="en-US" sz="2400" i="1" dirty="0">
                <a:solidFill>
                  <a:schemeClr val="tx1"/>
                </a:solidFill>
              </a:rPr>
              <a:t>	</a:t>
            </a:r>
            <a:endParaRPr lang="en-US" sz="2400" i="1" dirty="0" smtClean="0">
              <a:solidFill>
                <a:schemeClr val="tx1"/>
              </a:solidFill>
            </a:endParaRPr>
          </a:p>
          <a:p>
            <a:pPr marL="457200" indent="-457200" algn="l"/>
            <a:r>
              <a:rPr lang="en-US" sz="2400" i="1" dirty="0">
                <a:solidFill>
                  <a:schemeClr val="tx1"/>
                </a:solidFill>
              </a:rPr>
              <a:t>	</a:t>
            </a:r>
            <a:endParaRPr lang="en-US" sz="2400" i="1" dirty="0" smtClean="0">
              <a:solidFill>
                <a:schemeClr val="tx1"/>
              </a:solidFill>
            </a:endParaRPr>
          </a:p>
          <a:p>
            <a:pPr marL="457200" indent="-457200" algn="l"/>
            <a:endParaRPr lang="en-US" sz="2400" dirty="0" smtClean="0">
              <a:solidFill>
                <a:schemeClr val="tx1"/>
              </a:solidFill>
            </a:endParaRPr>
          </a:p>
        </p:txBody>
      </p:sp>
      <p:graphicFrame>
        <p:nvGraphicFramePr>
          <p:cNvPr id="4" name="Table 3"/>
          <p:cNvGraphicFramePr>
            <a:graphicFrameLocks noGrp="1"/>
          </p:cNvGraphicFramePr>
          <p:nvPr/>
        </p:nvGraphicFramePr>
        <p:xfrm>
          <a:off x="381000" y="381000"/>
          <a:ext cx="8382000" cy="914400"/>
        </p:xfrm>
        <a:graphic>
          <a:graphicData uri="http://schemas.openxmlformats.org/drawingml/2006/table">
            <a:tbl>
              <a:tblPr firstRow="1" bandRow="1">
                <a:tableStyleId>{2D5ABB26-0587-4C30-8999-92F81FD0307C}</a:tableStyleId>
              </a:tblPr>
              <a:tblGrid>
                <a:gridCol w="6248400"/>
                <a:gridCol w="2133600"/>
              </a:tblGrid>
              <a:tr h="914400">
                <a:tc>
                  <a:txBody>
                    <a:bodyPr/>
                    <a:lstStyle/>
                    <a:p>
                      <a:r>
                        <a:rPr lang="en-US" sz="3600" b="1" dirty="0" smtClean="0"/>
                        <a:t>PPS</a:t>
                      </a:r>
                      <a:r>
                        <a:rPr lang="en-US" sz="3600" b="1" baseline="0" dirty="0" smtClean="0"/>
                        <a:t> Functionalities</a:t>
                      </a:r>
                      <a:endParaRPr lang="en-US" sz="3600" b="1" dirty="0"/>
                    </a:p>
                  </a:txBody>
                  <a:tcPr/>
                </a:tc>
                <a:tc>
                  <a:txBody>
                    <a:bodyPr/>
                    <a:lstStyle/>
                    <a:p>
                      <a:endParaRPr lang="en-US" dirty="0"/>
                    </a:p>
                  </a:txBody>
                  <a:tcPr/>
                </a:tc>
              </a:tr>
            </a:tbl>
          </a:graphicData>
        </a:graphic>
      </p:graphicFrame>
      <p:pic>
        <p:nvPicPr>
          <p:cNvPr id="5" name="Picture 4" descr="pixrus-trans.png"/>
          <p:cNvPicPr>
            <a:picLocks noChangeAspect="1"/>
          </p:cNvPicPr>
          <p:nvPr/>
        </p:nvPicPr>
        <p:blipFill>
          <a:blip r:embed="rId2" cstate="print"/>
          <a:stretch>
            <a:fillRect/>
          </a:stretch>
        </p:blipFill>
        <p:spPr>
          <a:xfrm>
            <a:off x="6629400" y="381000"/>
            <a:ext cx="2183965" cy="762000"/>
          </a:xfrm>
          <a:prstGeom prst="rect">
            <a:avLst/>
          </a:prstGeom>
        </p:spPr>
      </p:pic>
      <p:pic>
        <p:nvPicPr>
          <p:cNvPr id="6" name="Picture 5" descr="20_200.jpg"/>
          <p:cNvPicPr>
            <a:picLocks noChangeAspect="1"/>
          </p:cNvPicPr>
          <p:nvPr/>
        </p:nvPicPr>
        <p:blipFill>
          <a:blip r:embed="rId3"/>
          <a:stretch>
            <a:fillRect/>
          </a:stretch>
        </p:blipFill>
        <p:spPr>
          <a:xfrm>
            <a:off x="1219200" y="2590800"/>
            <a:ext cx="2362200" cy="1723408"/>
          </a:xfrm>
          <a:prstGeom prst="rect">
            <a:avLst/>
          </a:prstGeom>
        </p:spPr>
      </p:pic>
      <p:pic>
        <p:nvPicPr>
          <p:cNvPr id="7" name="Picture 6" descr="20_200_2.jpg"/>
          <p:cNvPicPr>
            <a:picLocks noChangeAspect="1"/>
          </p:cNvPicPr>
          <p:nvPr/>
        </p:nvPicPr>
        <p:blipFill>
          <a:blip r:embed="rId4"/>
          <a:stretch>
            <a:fillRect/>
          </a:stretch>
        </p:blipFill>
        <p:spPr>
          <a:xfrm>
            <a:off x="4648200" y="2590800"/>
            <a:ext cx="2458700" cy="1793812"/>
          </a:xfrm>
          <a:prstGeom prst="rect">
            <a:avLst/>
          </a:prstGeom>
        </p:spPr>
      </p:pic>
      <p:pic>
        <p:nvPicPr>
          <p:cNvPr id="8" name="Picture 7" descr="result.png"/>
          <p:cNvPicPr>
            <a:picLocks noChangeAspect="1"/>
          </p:cNvPicPr>
          <p:nvPr/>
        </p:nvPicPr>
        <p:blipFill>
          <a:blip r:embed="rId5"/>
          <a:stretch>
            <a:fillRect/>
          </a:stretch>
        </p:blipFill>
        <p:spPr>
          <a:xfrm>
            <a:off x="2590800" y="4495800"/>
            <a:ext cx="3352800" cy="201168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304801"/>
            <a:ext cx="8534400" cy="1066799"/>
          </a:xfrm>
        </p:spPr>
        <p:txBody>
          <a:bodyPr/>
          <a:lstStyle/>
          <a:p>
            <a:r>
              <a:rPr lang="en-US" dirty="0" smtClean="0"/>
              <a:t> </a:t>
            </a:r>
            <a:endParaRPr lang="en-US" dirty="0"/>
          </a:p>
        </p:txBody>
      </p:sp>
      <p:sp>
        <p:nvSpPr>
          <p:cNvPr id="3" name="Subtitle 2"/>
          <p:cNvSpPr>
            <a:spLocks noGrp="1"/>
          </p:cNvSpPr>
          <p:nvPr>
            <p:ph type="subTitle" idx="1"/>
          </p:nvPr>
        </p:nvSpPr>
        <p:spPr>
          <a:xfrm>
            <a:off x="304800" y="1447800"/>
            <a:ext cx="8458200" cy="4114800"/>
          </a:xfrm>
        </p:spPr>
        <p:txBody>
          <a:bodyPr>
            <a:normAutofit/>
          </a:bodyPr>
          <a:lstStyle/>
          <a:p>
            <a:pPr marL="457200" indent="-457200" algn="l"/>
            <a:r>
              <a:rPr lang="en-US" sz="2400" dirty="0" smtClean="0">
                <a:solidFill>
                  <a:schemeClr val="tx1"/>
                </a:solidFill>
              </a:rPr>
              <a:t>	</a:t>
            </a:r>
            <a:r>
              <a:rPr lang="en-US" sz="2400" u="sng" dirty="0" smtClean="0">
                <a:solidFill>
                  <a:schemeClr val="tx1"/>
                </a:solidFill>
              </a:rPr>
              <a:t>Image </a:t>
            </a:r>
            <a:r>
              <a:rPr lang="en-US" sz="2400" u="sng" dirty="0" err="1" smtClean="0">
                <a:solidFill>
                  <a:schemeClr val="tx1"/>
                </a:solidFill>
              </a:rPr>
              <a:t>Mosaicking</a:t>
            </a:r>
            <a:endParaRPr lang="en-US" sz="2400" u="sng" dirty="0" smtClean="0">
              <a:solidFill>
                <a:schemeClr val="tx1"/>
              </a:solidFill>
            </a:endParaRPr>
          </a:p>
          <a:p>
            <a:pPr marL="457200" indent="-457200" algn="l"/>
            <a:r>
              <a:rPr lang="en-US" sz="2400" dirty="0">
                <a:solidFill>
                  <a:schemeClr val="tx1"/>
                </a:solidFill>
              </a:rPr>
              <a:t>	</a:t>
            </a:r>
            <a:r>
              <a:rPr lang="en-US" sz="2400" dirty="0" smtClean="0">
                <a:solidFill>
                  <a:schemeClr val="tx1"/>
                </a:solidFill>
              </a:rPr>
              <a:t>How it works</a:t>
            </a:r>
          </a:p>
          <a:p>
            <a:pPr marL="457200" indent="-457200" algn="l"/>
            <a:r>
              <a:rPr lang="en-US" sz="2400" dirty="0">
                <a:solidFill>
                  <a:schemeClr val="tx1"/>
                </a:solidFill>
              </a:rPr>
              <a:t>	</a:t>
            </a:r>
            <a:r>
              <a:rPr lang="en-US" sz="2400" dirty="0" smtClean="0">
                <a:solidFill>
                  <a:schemeClr val="tx1"/>
                </a:solidFill>
              </a:rPr>
              <a:t>	- Image registration</a:t>
            </a:r>
          </a:p>
          <a:p>
            <a:pPr marL="457200" indent="-457200" algn="l"/>
            <a:r>
              <a:rPr lang="en-US" sz="2400" dirty="0">
                <a:solidFill>
                  <a:schemeClr val="tx1"/>
                </a:solidFill>
              </a:rPr>
              <a:t>	</a:t>
            </a:r>
            <a:r>
              <a:rPr lang="en-US" sz="2400" dirty="0" smtClean="0">
                <a:solidFill>
                  <a:schemeClr val="tx1"/>
                </a:solidFill>
              </a:rPr>
              <a:t>		a. Find Corners – </a:t>
            </a:r>
            <a:r>
              <a:rPr lang="en-US" sz="2400" i="1" dirty="0" smtClean="0">
                <a:solidFill>
                  <a:schemeClr val="tx1"/>
                </a:solidFill>
              </a:rPr>
              <a:t>Harris Corner Detection</a:t>
            </a:r>
            <a:endParaRPr lang="en-US" sz="2400" dirty="0" smtClean="0">
              <a:solidFill>
                <a:schemeClr val="tx1"/>
              </a:solidFill>
            </a:endParaRPr>
          </a:p>
          <a:p>
            <a:pPr marL="457200" indent="-457200" algn="l"/>
            <a:r>
              <a:rPr lang="en-US" sz="2400" dirty="0">
                <a:solidFill>
                  <a:schemeClr val="tx1"/>
                </a:solidFill>
              </a:rPr>
              <a:t>	</a:t>
            </a:r>
            <a:r>
              <a:rPr lang="en-US" sz="2400" dirty="0" smtClean="0">
                <a:solidFill>
                  <a:schemeClr val="tx1"/>
                </a:solidFill>
              </a:rPr>
              <a:t>		b. Calculate Putative Matches</a:t>
            </a:r>
            <a:endParaRPr lang="tr-TR" sz="2400" dirty="0" smtClean="0">
              <a:solidFill>
                <a:schemeClr val="tx1"/>
              </a:solidFill>
            </a:endParaRPr>
          </a:p>
          <a:p>
            <a:pPr marL="457200" indent="-457200" algn="l"/>
            <a:r>
              <a:rPr lang="tr-TR" sz="2400" dirty="0">
                <a:solidFill>
                  <a:schemeClr val="tx1"/>
                </a:solidFill>
              </a:rPr>
              <a:t>	</a:t>
            </a:r>
            <a:r>
              <a:rPr lang="tr-TR" sz="2400" dirty="0" smtClean="0">
                <a:solidFill>
                  <a:schemeClr val="tx1"/>
                </a:solidFill>
              </a:rPr>
              <a:t>		c. Calculate Homography Matrix</a:t>
            </a:r>
            <a:endParaRPr lang="en-US" sz="2400" dirty="0" smtClean="0">
              <a:solidFill>
                <a:schemeClr val="tx1"/>
              </a:solidFill>
            </a:endParaRPr>
          </a:p>
          <a:p>
            <a:pPr marL="457200" indent="-457200" algn="l"/>
            <a:r>
              <a:rPr lang="en-US" sz="2400" dirty="0">
                <a:solidFill>
                  <a:schemeClr val="tx1"/>
                </a:solidFill>
              </a:rPr>
              <a:t>	</a:t>
            </a:r>
            <a:r>
              <a:rPr lang="en-US" sz="2400" dirty="0" smtClean="0">
                <a:solidFill>
                  <a:schemeClr val="tx1"/>
                </a:solidFill>
              </a:rPr>
              <a:t>	-</a:t>
            </a:r>
            <a:r>
              <a:rPr lang="tr-TR" sz="2400" dirty="0" smtClean="0">
                <a:solidFill>
                  <a:schemeClr val="tx1"/>
                </a:solidFill>
              </a:rPr>
              <a:t> </a:t>
            </a:r>
            <a:r>
              <a:rPr lang="en-US" sz="2400" dirty="0" smtClean="0">
                <a:solidFill>
                  <a:schemeClr val="tx1"/>
                </a:solidFill>
              </a:rPr>
              <a:t>Combine them! – </a:t>
            </a:r>
            <a:r>
              <a:rPr lang="en-US" sz="2400" i="1" dirty="0" smtClean="0">
                <a:solidFill>
                  <a:schemeClr val="tx1"/>
                </a:solidFill>
              </a:rPr>
              <a:t>with interpolation methods</a:t>
            </a:r>
            <a:endParaRPr lang="en-US" sz="2400" dirty="0">
              <a:solidFill>
                <a:schemeClr val="tx1"/>
              </a:solidFill>
            </a:endParaRPr>
          </a:p>
        </p:txBody>
      </p:sp>
      <p:graphicFrame>
        <p:nvGraphicFramePr>
          <p:cNvPr id="4" name="Table 3"/>
          <p:cNvGraphicFramePr>
            <a:graphicFrameLocks noGrp="1"/>
          </p:cNvGraphicFramePr>
          <p:nvPr/>
        </p:nvGraphicFramePr>
        <p:xfrm>
          <a:off x="381000" y="381000"/>
          <a:ext cx="8382000" cy="914400"/>
        </p:xfrm>
        <a:graphic>
          <a:graphicData uri="http://schemas.openxmlformats.org/drawingml/2006/table">
            <a:tbl>
              <a:tblPr firstRow="1" bandRow="1">
                <a:tableStyleId>{2D5ABB26-0587-4C30-8999-92F81FD0307C}</a:tableStyleId>
              </a:tblPr>
              <a:tblGrid>
                <a:gridCol w="6248400"/>
                <a:gridCol w="2133600"/>
              </a:tblGrid>
              <a:tr h="914400">
                <a:tc>
                  <a:txBody>
                    <a:bodyPr/>
                    <a:lstStyle/>
                    <a:p>
                      <a:r>
                        <a:rPr lang="en-US" sz="3600" b="1" dirty="0" smtClean="0"/>
                        <a:t>PPS</a:t>
                      </a:r>
                      <a:r>
                        <a:rPr lang="en-US" sz="3600" b="1" baseline="0" dirty="0" smtClean="0"/>
                        <a:t> Functionalities</a:t>
                      </a:r>
                      <a:endParaRPr lang="en-US" sz="3600" b="1" dirty="0"/>
                    </a:p>
                  </a:txBody>
                  <a:tcPr/>
                </a:tc>
                <a:tc>
                  <a:txBody>
                    <a:bodyPr/>
                    <a:lstStyle/>
                    <a:p>
                      <a:endParaRPr lang="en-US" dirty="0"/>
                    </a:p>
                  </a:txBody>
                  <a:tcPr/>
                </a:tc>
              </a:tr>
            </a:tbl>
          </a:graphicData>
        </a:graphic>
      </p:graphicFrame>
      <p:pic>
        <p:nvPicPr>
          <p:cNvPr id="5" name="Picture 4" descr="pixrus-trans.png"/>
          <p:cNvPicPr>
            <a:picLocks noChangeAspect="1"/>
          </p:cNvPicPr>
          <p:nvPr/>
        </p:nvPicPr>
        <p:blipFill>
          <a:blip r:embed="rId2" cstate="print"/>
          <a:stretch>
            <a:fillRect/>
          </a:stretch>
        </p:blipFill>
        <p:spPr>
          <a:xfrm>
            <a:off x="6629400" y="381000"/>
            <a:ext cx="2183965" cy="762000"/>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304801"/>
            <a:ext cx="8534400" cy="1066799"/>
          </a:xfrm>
        </p:spPr>
        <p:txBody>
          <a:bodyPr/>
          <a:lstStyle/>
          <a:p>
            <a:r>
              <a:rPr lang="en-US" dirty="0" smtClean="0"/>
              <a:t> </a:t>
            </a:r>
            <a:endParaRPr lang="en-US" dirty="0"/>
          </a:p>
        </p:txBody>
      </p:sp>
      <p:sp>
        <p:nvSpPr>
          <p:cNvPr id="3" name="Subtitle 2"/>
          <p:cNvSpPr>
            <a:spLocks noGrp="1"/>
          </p:cNvSpPr>
          <p:nvPr>
            <p:ph type="subTitle" idx="1"/>
          </p:nvPr>
        </p:nvSpPr>
        <p:spPr>
          <a:xfrm>
            <a:off x="304800" y="1447800"/>
            <a:ext cx="8458200" cy="4114800"/>
          </a:xfrm>
        </p:spPr>
        <p:txBody>
          <a:bodyPr>
            <a:normAutofit/>
          </a:bodyPr>
          <a:lstStyle/>
          <a:p>
            <a:pPr marL="457200" indent="-457200" algn="l"/>
            <a:r>
              <a:rPr lang="en-US" sz="2400" dirty="0" smtClean="0">
                <a:solidFill>
                  <a:schemeClr val="tx1"/>
                </a:solidFill>
              </a:rPr>
              <a:t>	</a:t>
            </a:r>
            <a:r>
              <a:rPr lang="en-US" sz="2400" u="sng" dirty="0" smtClean="0">
                <a:solidFill>
                  <a:schemeClr val="tx1"/>
                </a:solidFill>
              </a:rPr>
              <a:t>DEM:</a:t>
            </a:r>
            <a:endParaRPr lang="en-US" sz="2400" u="sng" dirty="0">
              <a:solidFill>
                <a:schemeClr val="tx1"/>
              </a:solidFill>
            </a:endParaRPr>
          </a:p>
          <a:p>
            <a:pPr marL="457200" indent="-457200" algn="l"/>
            <a:r>
              <a:rPr lang="en-US" sz="2400" dirty="0">
                <a:solidFill>
                  <a:schemeClr val="tx1"/>
                </a:solidFill>
              </a:rPr>
              <a:t>	</a:t>
            </a:r>
            <a:r>
              <a:rPr lang="en-US" sz="2400" dirty="0" smtClean="0">
                <a:solidFill>
                  <a:schemeClr val="tx1"/>
                </a:solidFill>
              </a:rPr>
              <a:t>Digital Elevation Model (DEM) is digital representation of ground surface topography or terrain. DEMs are the first step to rectification of aerial photos. PPS will generate DEMs by using multiple images.</a:t>
            </a:r>
          </a:p>
          <a:p>
            <a:pPr marL="457200" indent="-457200" algn="l"/>
            <a:r>
              <a:rPr lang="en-US" sz="2400" dirty="0">
                <a:solidFill>
                  <a:schemeClr val="tx1"/>
                </a:solidFill>
              </a:rPr>
              <a:t>	</a:t>
            </a:r>
          </a:p>
        </p:txBody>
      </p:sp>
      <p:graphicFrame>
        <p:nvGraphicFramePr>
          <p:cNvPr id="4" name="Table 3"/>
          <p:cNvGraphicFramePr>
            <a:graphicFrameLocks noGrp="1"/>
          </p:cNvGraphicFramePr>
          <p:nvPr/>
        </p:nvGraphicFramePr>
        <p:xfrm>
          <a:off x="381000" y="381000"/>
          <a:ext cx="8382000" cy="914400"/>
        </p:xfrm>
        <a:graphic>
          <a:graphicData uri="http://schemas.openxmlformats.org/drawingml/2006/table">
            <a:tbl>
              <a:tblPr firstRow="1" bandRow="1">
                <a:tableStyleId>{2D5ABB26-0587-4C30-8999-92F81FD0307C}</a:tableStyleId>
              </a:tblPr>
              <a:tblGrid>
                <a:gridCol w="6248400"/>
                <a:gridCol w="2133600"/>
              </a:tblGrid>
              <a:tr h="914400">
                <a:tc>
                  <a:txBody>
                    <a:bodyPr/>
                    <a:lstStyle/>
                    <a:p>
                      <a:r>
                        <a:rPr lang="en-US" sz="3600" b="1" dirty="0" smtClean="0"/>
                        <a:t>PPS</a:t>
                      </a:r>
                      <a:r>
                        <a:rPr lang="en-US" sz="3600" b="1" baseline="0" dirty="0" smtClean="0"/>
                        <a:t> Functionalities</a:t>
                      </a:r>
                      <a:endParaRPr lang="en-US" sz="3600" b="1" dirty="0"/>
                    </a:p>
                  </a:txBody>
                  <a:tcPr/>
                </a:tc>
                <a:tc>
                  <a:txBody>
                    <a:bodyPr/>
                    <a:lstStyle/>
                    <a:p>
                      <a:endParaRPr lang="en-US" dirty="0"/>
                    </a:p>
                  </a:txBody>
                  <a:tcPr/>
                </a:tc>
              </a:tr>
            </a:tbl>
          </a:graphicData>
        </a:graphic>
      </p:graphicFrame>
      <p:pic>
        <p:nvPicPr>
          <p:cNvPr id="5" name="Picture 4" descr="pixrus-trans.png"/>
          <p:cNvPicPr>
            <a:picLocks noChangeAspect="1"/>
          </p:cNvPicPr>
          <p:nvPr/>
        </p:nvPicPr>
        <p:blipFill>
          <a:blip r:embed="rId2" cstate="print"/>
          <a:stretch>
            <a:fillRect/>
          </a:stretch>
        </p:blipFill>
        <p:spPr>
          <a:xfrm>
            <a:off x="6629400" y="381000"/>
            <a:ext cx="2183965" cy="762000"/>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304801"/>
            <a:ext cx="8534400" cy="1066799"/>
          </a:xfrm>
        </p:spPr>
        <p:txBody>
          <a:bodyPr/>
          <a:lstStyle/>
          <a:p>
            <a:r>
              <a:rPr lang="en-US" dirty="0" smtClean="0"/>
              <a:t> </a:t>
            </a:r>
            <a:endParaRPr lang="en-US" dirty="0"/>
          </a:p>
        </p:txBody>
      </p:sp>
      <p:sp>
        <p:nvSpPr>
          <p:cNvPr id="3" name="Subtitle 2"/>
          <p:cNvSpPr>
            <a:spLocks noGrp="1"/>
          </p:cNvSpPr>
          <p:nvPr>
            <p:ph type="subTitle" idx="1"/>
          </p:nvPr>
        </p:nvSpPr>
        <p:spPr>
          <a:xfrm>
            <a:off x="304800" y="1447800"/>
            <a:ext cx="8458200" cy="4114800"/>
          </a:xfrm>
        </p:spPr>
        <p:txBody>
          <a:bodyPr>
            <a:normAutofit/>
          </a:bodyPr>
          <a:lstStyle/>
          <a:p>
            <a:pPr marL="457200" indent="-457200" algn="l"/>
            <a:r>
              <a:rPr lang="en-US" sz="2400" dirty="0" smtClean="0">
                <a:solidFill>
                  <a:schemeClr val="tx1"/>
                </a:solidFill>
              </a:rPr>
              <a:t>	</a:t>
            </a:r>
            <a:r>
              <a:rPr lang="en-US" sz="2400" u="sng" dirty="0" smtClean="0">
                <a:solidFill>
                  <a:schemeClr val="tx1"/>
                </a:solidFill>
              </a:rPr>
              <a:t>DEM:</a:t>
            </a:r>
          </a:p>
          <a:p>
            <a:pPr marL="457200" indent="-457200" algn="l"/>
            <a:r>
              <a:rPr lang="en-US" sz="2400" dirty="0" smtClean="0">
                <a:solidFill>
                  <a:schemeClr val="tx1"/>
                </a:solidFill>
              </a:rPr>
              <a:t>	How it works? { under bi </a:t>
            </a:r>
            <a:r>
              <a:rPr lang="en-US" sz="2400" dirty="0" err="1" smtClean="0">
                <a:solidFill>
                  <a:schemeClr val="tx1"/>
                </a:solidFill>
              </a:rPr>
              <a:t>yerlerde</a:t>
            </a:r>
            <a:r>
              <a:rPr lang="en-US" sz="2400" dirty="0" smtClean="0">
                <a:solidFill>
                  <a:schemeClr val="tx1"/>
                </a:solidFill>
              </a:rPr>
              <a:t> }</a:t>
            </a:r>
          </a:p>
          <a:p>
            <a:pPr marL="457200" indent="-457200" algn="l"/>
            <a:r>
              <a:rPr lang="en-US" sz="2400" dirty="0">
                <a:solidFill>
                  <a:schemeClr val="tx1"/>
                </a:solidFill>
              </a:rPr>
              <a:t>	</a:t>
            </a:r>
          </a:p>
        </p:txBody>
      </p:sp>
      <p:graphicFrame>
        <p:nvGraphicFramePr>
          <p:cNvPr id="4" name="Table 3"/>
          <p:cNvGraphicFramePr>
            <a:graphicFrameLocks noGrp="1"/>
          </p:cNvGraphicFramePr>
          <p:nvPr/>
        </p:nvGraphicFramePr>
        <p:xfrm>
          <a:off x="381000" y="381000"/>
          <a:ext cx="8382000" cy="914400"/>
        </p:xfrm>
        <a:graphic>
          <a:graphicData uri="http://schemas.openxmlformats.org/drawingml/2006/table">
            <a:tbl>
              <a:tblPr firstRow="1" bandRow="1">
                <a:tableStyleId>{2D5ABB26-0587-4C30-8999-92F81FD0307C}</a:tableStyleId>
              </a:tblPr>
              <a:tblGrid>
                <a:gridCol w="6248400"/>
                <a:gridCol w="2133600"/>
              </a:tblGrid>
              <a:tr h="914400">
                <a:tc>
                  <a:txBody>
                    <a:bodyPr/>
                    <a:lstStyle/>
                    <a:p>
                      <a:r>
                        <a:rPr lang="en-US" sz="3600" b="1" dirty="0" smtClean="0"/>
                        <a:t>PPS</a:t>
                      </a:r>
                      <a:r>
                        <a:rPr lang="en-US" sz="3600" b="1" baseline="0" dirty="0" smtClean="0"/>
                        <a:t> Functionalities</a:t>
                      </a:r>
                      <a:endParaRPr lang="en-US" sz="3600" b="1" dirty="0"/>
                    </a:p>
                  </a:txBody>
                  <a:tcPr/>
                </a:tc>
                <a:tc>
                  <a:txBody>
                    <a:bodyPr/>
                    <a:lstStyle/>
                    <a:p>
                      <a:endParaRPr lang="en-US" dirty="0"/>
                    </a:p>
                  </a:txBody>
                  <a:tcPr/>
                </a:tc>
              </a:tr>
            </a:tbl>
          </a:graphicData>
        </a:graphic>
      </p:graphicFrame>
      <p:pic>
        <p:nvPicPr>
          <p:cNvPr id="5" name="Picture 4" descr="pixrus-trans.png"/>
          <p:cNvPicPr>
            <a:picLocks noChangeAspect="1"/>
          </p:cNvPicPr>
          <p:nvPr/>
        </p:nvPicPr>
        <p:blipFill>
          <a:blip r:embed="rId2" cstate="print"/>
          <a:stretch>
            <a:fillRect/>
          </a:stretch>
        </p:blipFill>
        <p:spPr>
          <a:xfrm>
            <a:off x="6629400" y="381000"/>
            <a:ext cx="2183965" cy="762000"/>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304801"/>
            <a:ext cx="8534400" cy="1066799"/>
          </a:xfrm>
        </p:spPr>
        <p:txBody>
          <a:bodyPr/>
          <a:lstStyle/>
          <a:p>
            <a:r>
              <a:rPr lang="en-US" dirty="0" smtClean="0"/>
              <a:t> </a:t>
            </a:r>
            <a:endParaRPr lang="en-US" dirty="0"/>
          </a:p>
        </p:txBody>
      </p:sp>
      <p:sp>
        <p:nvSpPr>
          <p:cNvPr id="3" name="Subtitle 2"/>
          <p:cNvSpPr>
            <a:spLocks noGrp="1"/>
          </p:cNvSpPr>
          <p:nvPr>
            <p:ph type="subTitle" idx="1"/>
          </p:nvPr>
        </p:nvSpPr>
        <p:spPr>
          <a:xfrm>
            <a:off x="304800" y="1447800"/>
            <a:ext cx="8458200" cy="5181600"/>
          </a:xfrm>
        </p:spPr>
        <p:txBody>
          <a:bodyPr>
            <a:normAutofit/>
          </a:bodyPr>
          <a:lstStyle/>
          <a:p>
            <a:pPr marL="457200" indent="-457200" algn="l"/>
            <a:r>
              <a:rPr lang="en-US" sz="2400" dirty="0" smtClean="0">
                <a:solidFill>
                  <a:schemeClr val="tx1"/>
                </a:solidFill>
              </a:rPr>
              <a:t>	</a:t>
            </a:r>
            <a:r>
              <a:rPr lang="en-US" sz="2400" u="sng" dirty="0" err="1" smtClean="0">
                <a:solidFill>
                  <a:schemeClr val="tx1"/>
                </a:solidFill>
              </a:rPr>
              <a:t>Orthophoto</a:t>
            </a:r>
            <a:r>
              <a:rPr lang="en-US" sz="2400" u="sng" dirty="0" smtClean="0">
                <a:solidFill>
                  <a:schemeClr val="tx1"/>
                </a:solidFill>
              </a:rPr>
              <a:t>:</a:t>
            </a:r>
          </a:p>
          <a:p>
            <a:pPr marL="457200" indent="-457200" algn="l"/>
            <a:r>
              <a:rPr lang="en-US" sz="2400" i="1" dirty="0" smtClean="0">
                <a:solidFill>
                  <a:schemeClr val="tx1"/>
                </a:solidFill>
              </a:rPr>
              <a:t>	An </a:t>
            </a:r>
            <a:r>
              <a:rPr lang="en-US" sz="2400" i="1" dirty="0" err="1" smtClean="0">
                <a:solidFill>
                  <a:schemeClr val="tx1"/>
                </a:solidFill>
              </a:rPr>
              <a:t>orthophoto</a:t>
            </a:r>
            <a:r>
              <a:rPr lang="en-US" sz="2400" i="1" dirty="0" smtClean="0">
                <a:solidFill>
                  <a:schemeClr val="tx1"/>
                </a:solidFill>
              </a:rPr>
              <a:t> or </a:t>
            </a:r>
            <a:r>
              <a:rPr lang="en-US" sz="2400" i="1" dirty="0" err="1" smtClean="0">
                <a:solidFill>
                  <a:schemeClr val="tx1"/>
                </a:solidFill>
              </a:rPr>
              <a:t>orthophotograph</a:t>
            </a:r>
            <a:r>
              <a:rPr lang="en-US" sz="2400" i="1" dirty="0" smtClean="0">
                <a:solidFill>
                  <a:schemeClr val="tx1"/>
                </a:solidFill>
              </a:rPr>
              <a:t> is an aerial photograph that has been geometrically corrected (“</a:t>
            </a:r>
            <a:r>
              <a:rPr lang="en-US" sz="2400" i="1" dirty="0" err="1" smtClean="0">
                <a:solidFill>
                  <a:schemeClr val="tx1"/>
                </a:solidFill>
              </a:rPr>
              <a:t>orthorectified</a:t>
            </a:r>
            <a:r>
              <a:rPr lang="en-US" sz="2400" i="1" dirty="0" smtClean="0">
                <a:solidFill>
                  <a:schemeClr val="tx1"/>
                </a:solidFill>
              </a:rPr>
              <a:t>”) such that the scale of the photograph is uniform, meaning that the photo can be considered equivalent to a map.</a:t>
            </a:r>
          </a:p>
          <a:p>
            <a:pPr marL="457200" indent="-457200" algn="l"/>
            <a:endParaRPr lang="en-US" sz="2400" i="1" dirty="0">
              <a:solidFill>
                <a:schemeClr val="tx1"/>
              </a:solidFill>
            </a:endParaRPr>
          </a:p>
          <a:p>
            <a:pPr marL="457200" indent="-457200" algn="l"/>
            <a:r>
              <a:rPr lang="en-US" sz="2400" i="1" dirty="0" smtClean="0">
                <a:solidFill>
                  <a:schemeClr val="tx1"/>
                </a:solidFill>
              </a:rPr>
              <a:t>	IMAGE:</a:t>
            </a:r>
          </a:p>
          <a:p>
            <a:pPr marL="457200" indent="-457200" algn="l"/>
            <a:r>
              <a:rPr lang="en-US" sz="2400" dirty="0">
                <a:solidFill>
                  <a:schemeClr val="tx1"/>
                </a:solidFill>
              </a:rPr>
              <a:t>	</a:t>
            </a:r>
          </a:p>
        </p:txBody>
      </p:sp>
      <p:graphicFrame>
        <p:nvGraphicFramePr>
          <p:cNvPr id="4" name="Table 3"/>
          <p:cNvGraphicFramePr>
            <a:graphicFrameLocks noGrp="1"/>
          </p:cNvGraphicFramePr>
          <p:nvPr/>
        </p:nvGraphicFramePr>
        <p:xfrm>
          <a:off x="381000" y="381000"/>
          <a:ext cx="8382000" cy="914400"/>
        </p:xfrm>
        <a:graphic>
          <a:graphicData uri="http://schemas.openxmlformats.org/drawingml/2006/table">
            <a:tbl>
              <a:tblPr firstRow="1" bandRow="1">
                <a:tableStyleId>{2D5ABB26-0587-4C30-8999-92F81FD0307C}</a:tableStyleId>
              </a:tblPr>
              <a:tblGrid>
                <a:gridCol w="6248400"/>
                <a:gridCol w="2133600"/>
              </a:tblGrid>
              <a:tr h="914400">
                <a:tc>
                  <a:txBody>
                    <a:bodyPr/>
                    <a:lstStyle/>
                    <a:p>
                      <a:r>
                        <a:rPr lang="en-US" sz="3600" b="1" dirty="0" smtClean="0"/>
                        <a:t>PPS</a:t>
                      </a:r>
                      <a:r>
                        <a:rPr lang="en-US" sz="3600" b="1" baseline="0" dirty="0" smtClean="0"/>
                        <a:t> Functionalities</a:t>
                      </a:r>
                      <a:endParaRPr lang="en-US" sz="3600" b="1" dirty="0"/>
                    </a:p>
                  </a:txBody>
                  <a:tcPr/>
                </a:tc>
                <a:tc>
                  <a:txBody>
                    <a:bodyPr/>
                    <a:lstStyle/>
                    <a:p>
                      <a:endParaRPr lang="en-US" dirty="0"/>
                    </a:p>
                  </a:txBody>
                  <a:tcPr/>
                </a:tc>
              </a:tr>
            </a:tbl>
          </a:graphicData>
        </a:graphic>
      </p:graphicFrame>
      <p:pic>
        <p:nvPicPr>
          <p:cNvPr id="5" name="Picture 4" descr="pixrus-trans.png"/>
          <p:cNvPicPr>
            <a:picLocks noChangeAspect="1"/>
          </p:cNvPicPr>
          <p:nvPr/>
        </p:nvPicPr>
        <p:blipFill>
          <a:blip r:embed="rId2" cstate="print"/>
          <a:stretch>
            <a:fillRect/>
          </a:stretch>
        </p:blipFill>
        <p:spPr>
          <a:xfrm>
            <a:off x="6629400" y="381000"/>
            <a:ext cx="2183965" cy="762000"/>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304801"/>
            <a:ext cx="8534400" cy="1066799"/>
          </a:xfrm>
        </p:spPr>
        <p:txBody>
          <a:bodyPr/>
          <a:lstStyle/>
          <a:p>
            <a:r>
              <a:rPr lang="en-US" dirty="0" smtClean="0"/>
              <a:t> </a:t>
            </a:r>
            <a:endParaRPr lang="en-US" dirty="0"/>
          </a:p>
        </p:txBody>
      </p:sp>
      <p:sp>
        <p:nvSpPr>
          <p:cNvPr id="3" name="Subtitle 2"/>
          <p:cNvSpPr>
            <a:spLocks noGrp="1"/>
          </p:cNvSpPr>
          <p:nvPr>
            <p:ph type="subTitle" idx="1"/>
          </p:nvPr>
        </p:nvSpPr>
        <p:spPr>
          <a:xfrm>
            <a:off x="304800" y="1447800"/>
            <a:ext cx="8458200" cy="4114800"/>
          </a:xfrm>
        </p:spPr>
        <p:txBody>
          <a:bodyPr>
            <a:normAutofit/>
          </a:bodyPr>
          <a:lstStyle/>
          <a:p>
            <a:pPr marL="457200" indent="-457200" algn="l"/>
            <a:r>
              <a:rPr lang="en-US" sz="2400" dirty="0" smtClean="0">
                <a:solidFill>
                  <a:schemeClr val="tx1"/>
                </a:solidFill>
              </a:rPr>
              <a:t>	</a:t>
            </a:r>
            <a:r>
              <a:rPr lang="en-US" sz="2400" u="sng" dirty="0" err="1" smtClean="0">
                <a:solidFill>
                  <a:schemeClr val="tx1"/>
                </a:solidFill>
              </a:rPr>
              <a:t>Orthophoto</a:t>
            </a:r>
            <a:r>
              <a:rPr lang="en-US" sz="2400" u="sng" dirty="0" smtClean="0">
                <a:solidFill>
                  <a:schemeClr val="tx1"/>
                </a:solidFill>
              </a:rPr>
              <a:t>:</a:t>
            </a:r>
          </a:p>
          <a:p>
            <a:pPr marL="457200" indent="-457200" algn="l"/>
            <a:r>
              <a:rPr lang="en-US" sz="2400" dirty="0" smtClean="0">
                <a:solidFill>
                  <a:schemeClr val="tx1"/>
                </a:solidFill>
              </a:rPr>
              <a:t>	How it works?</a:t>
            </a:r>
          </a:p>
          <a:p>
            <a:pPr marL="457200" indent="-457200" algn="l"/>
            <a:r>
              <a:rPr lang="en-US" sz="2400" dirty="0" smtClean="0">
                <a:solidFill>
                  <a:schemeClr val="tx1"/>
                </a:solidFill>
              </a:rPr>
              <a:t>		- Using camera calibration parameters, </a:t>
            </a:r>
          </a:p>
          <a:p>
            <a:pPr marL="457200" indent="-457200" algn="l"/>
            <a:r>
              <a:rPr lang="en-US" sz="2400" dirty="0" smtClean="0">
                <a:solidFill>
                  <a:schemeClr val="tx1"/>
                </a:solidFill>
              </a:rPr>
              <a:t>	calculate world coordinates of every point </a:t>
            </a:r>
          </a:p>
          <a:p>
            <a:pPr marL="457200" indent="-457200" algn="l"/>
            <a:r>
              <a:rPr lang="en-US" sz="2400" dirty="0" smtClean="0">
                <a:solidFill>
                  <a:schemeClr val="tx1"/>
                </a:solidFill>
              </a:rPr>
              <a:t>	of the image,</a:t>
            </a:r>
          </a:p>
          <a:p>
            <a:pPr marL="457200" indent="-457200" algn="l"/>
            <a:r>
              <a:rPr lang="en-US" sz="2400" dirty="0">
                <a:solidFill>
                  <a:schemeClr val="tx1"/>
                </a:solidFill>
              </a:rPr>
              <a:t>	</a:t>
            </a:r>
            <a:r>
              <a:rPr lang="en-US" sz="2400" dirty="0" smtClean="0">
                <a:solidFill>
                  <a:schemeClr val="tx1"/>
                </a:solidFill>
              </a:rPr>
              <a:t>	-  With this information construct the </a:t>
            </a:r>
          </a:p>
          <a:p>
            <a:pPr marL="457200" indent="-457200" algn="l"/>
            <a:r>
              <a:rPr lang="en-US" sz="2400" dirty="0">
                <a:solidFill>
                  <a:schemeClr val="tx1"/>
                </a:solidFill>
              </a:rPr>
              <a:t>	</a:t>
            </a:r>
            <a:r>
              <a:rPr lang="en-US" sz="2400" dirty="0" smtClean="0">
                <a:solidFill>
                  <a:schemeClr val="tx1"/>
                </a:solidFill>
              </a:rPr>
              <a:t>geometrically corrected image</a:t>
            </a:r>
          </a:p>
          <a:p>
            <a:pPr marL="457200" indent="-457200" algn="l"/>
            <a:r>
              <a:rPr lang="en-US" sz="2400" dirty="0">
                <a:solidFill>
                  <a:schemeClr val="tx1"/>
                </a:solidFill>
              </a:rPr>
              <a:t>	</a:t>
            </a:r>
          </a:p>
        </p:txBody>
      </p:sp>
      <p:graphicFrame>
        <p:nvGraphicFramePr>
          <p:cNvPr id="4" name="Table 3"/>
          <p:cNvGraphicFramePr>
            <a:graphicFrameLocks noGrp="1"/>
          </p:cNvGraphicFramePr>
          <p:nvPr/>
        </p:nvGraphicFramePr>
        <p:xfrm>
          <a:off x="381000" y="381000"/>
          <a:ext cx="8382000" cy="914400"/>
        </p:xfrm>
        <a:graphic>
          <a:graphicData uri="http://schemas.openxmlformats.org/drawingml/2006/table">
            <a:tbl>
              <a:tblPr firstRow="1" bandRow="1">
                <a:tableStyleId>{2D5ABB26-0587-4C30-8999-92F81FD0307C}</a:tableStyleId>
              </a:tblPr>
              <a:tblGrid>
                <a:gridCol w="6248400"/>
                <a:gridCol w="2133600"/>
              </a:tblGrid>
              <a:tr h="914400">
                <a:tc>
                  <a:txBody>
                    <a:bodyPr/>
                    <a:lstStyle/>
                    <a:p>
                      <a:r>
                        <a:rPr lang="en-US" sz="3600" b="1" dirty="0" smtClean="0"/>
                        <a:t>PPS</a:t>
                      </a:r>
                      <a:r>
                        <a:rPr lang="en-US" sz="3600" b="1" baseline="0" dirty="0" smtClean="0"/>
                        <a:t> Functionalities</a:t>
                      </a:r>
                      <a:endParaRPr lang="en-US" sz="3600" b="1" dirty="0"/>
                    </a:p>
                  </a:txBody>
                  <a:tcPr/>
                </a:tc>
                <a:tc>
                  <a:txBody>
                    <a:bodyPr/>
                    <a:lstStyle/>
                    <a:p>
                      <a:endParaRPr lang="en-US" dirty="0"/>
                    </a:p>
                  </a:txBody>
                  <a:tcPr/>
                </a:tc>
              </a:tr>
            </a:tbl>
          </a:graphicData>
        </a:graphic>
      </p:graphicFrame>
      <p:pic>
        <p:nvPicPr>
          <p:cNvPr id="5" name="Picture 4" descr="pixrus-trans.png"/>
          <p:cNvPicPr>
            <a:picLocks noChangeAspect="1"/>
          </p:cNvPicPr>
          <p:nvPr/>
        </p:nvPicPr>
        <p:blipFill>
          <a:blip r:embed="rId2" cstate="print"/>
          <a:stretch>
            <a:fillRect/>
          </a:stretch>
        </p:blipFill>
        <p:spPr>
          <a:xfrm>
            <a:off x="6629400" y="381000"/>
            <a:ext cx="2183965" cy="762000"/>
          </a:xfrm>
          <a:prstGeom prst="rect">
            <a:avLst/>
          </a:prstGeom>
        </p:spPr>
      </p:pic>
      <p:pic>
        <p:nvPicPr>
          <p:cNvPr id="6" name="Picture 5" descr="orthophoto.gif"/>
          <p:cNvPicPr>
            <a:picLocks noChangeAspect="1"/>
          </p:cNvPicPr>
          <p:nvPr/>
        </p:nvPicPr>
        <p:blipFill>
          <a:blip r:embed="rId3"/>
          <a:stretch>
            <a:fillRect/>
          </a:stretch>
        </p:blipFill>
        <p:spPr>
          <a:xfrm>
            <a:off x="6096000" y="2057400"/>
            <a:ext cx="2297206" cy="3124200"/>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304801"/>
            <a:ext cx="8534400" cy="1066799"/>
          </a:xfrm>
        </p:spPr>
        <p:txBody>
          <a:bodyPr/>
          <a:lstStyle/>
          <a:p>
            <a:r>
              <a:rPr lang="en-US" dirty="0" smtClean="0"/>
              <a:t> </a:t>
            </a:r>
            <a:endParaRPr lang="en-US" dirty="0"/>
          </a:p>
        </p:txBody>
      </p:sp>
      <p:sp>
        <p:nvSpPr>
          <p:cNvPr id="3" name="Subtitle 2"/>
          <p:cNvSpPr>
            <a:spLocks noGrp="1"/>
          </p:cNvSpPr>
          <p:nvPr>
            <p:ph type="subTitle" idx="1"/>
          </p:nvPr>
        </p:nvSpPr>
        <p:spPr>
          <a:xfrm>
            <a:off x="304800" y="1447800"/>
            <a:ext cx="8458200" cy="5181600"/>
          </a:xfrm>
        </p:spPr>
        <p:txBody>
          <a:bodyPr>
            <a:normAutofit/>
          </a:bodyPr>
          <a:lstStyle/>
          <a:p>
            <a:pPr marL="457200" indent="-457200" algn="l"/>
            <a:r>
              <a:rPr lang="en-US" sz="2400" dirty="0" smtClean="0">
                <a:solidFill>
                  <a:schemeClr val="tx1"/>
                </a:solidFill>
              </a:rPr>
              <a:t>	</a:t>
            </a:r>
            <a:r>
              <a:rPr lang="en-US" sz="2400" u="sng" dirty="0" smtClean="0">
                <a:solidFill>
                  <a:schemeClr val="tx1"/>
                </a:solidFill>
              </a:rPr>
              <a:t>Image Editor:</a:t>
            </a:r>
            <a:endParaRPr lang="en-US" sz="2400" dirty="0" smtClean="0">
              <a:solidFill>
                <a:schemeClr val="tx1"/>
              </a:solidFill>
            </a:endParaRPr>
          </a:p>
          <a:p>
            <a:pPr marL="457200" indent="-457200" algn="l"/>
            <a:r>
              <a:rPr lang="en-US" sz="2400" dirty="0">
                <a:solidFill>
                  <a:schemeClr val="tx1"/>
                </a:solidFill>
              </a:rPr>
              <a:t>	</a:t>
            </a:r>
            <a:r>
              <a:rPr lang="en-US" sz="2400" dirty="0" smtClean="0">
                <a:solidFill>
                  <a:schemeClr val="tx1"/>
                </a:solidFill>
              </a:rPr>
              <a:t>A simple Image Editor, which can adjust attributes such as;</a:t>
            </a:r>
          </a:p>
          <a:p>
            <a:pPr marL="457200" indent="-457200" algn="l"/>
            <a:r>
              <a:rPr lang="en-US" sz="2400" dirty="0" smtClean="0">
                <a:solidFill>
                  <a:schemeClr val="tx1"/>
                </a:solidFill>
              </a:rPr>
              <a:t>			- Brightness</a:t>
            </a:r>
          </a:p>
          <a:p>
            <a:pPr marL="457200" indent="-457200" algn="l"/>
            <a:r>
              <a:rPr lang="en-US" sz="2400" dirty="0" smtClean="0">
                <a:solidFill>
                  <a:schemeClr val="tx1"/>
                </a:solidFill>
              </a:rPr>
              <a:t>	</a:t>
            </a:r>
            <a:r>
              <a:rPr lang="en-US" sz="2400" dirty="0">
                <a:solidFill>
                  <a:schemeClr val="tx1"/>
                </a:solidFill>
              </a:rPr>
              <a:t>	</a:t>
            </a:r>
            <a:r>
              <a:rPr lang="en-US" sz="2400" dirty="0" smtClean="0">
                <a:solidFill>
                  <a:schemeClr val="tx1"/>
                </a:solidFill>
              </a:rPr>
              <a:t>	- Contrast</a:t>
            </a:r>
          </a:p>
          <a:p>
            <a:pPr marL="457200" indent="-457200" algn="l"/>
            <a:r>
              <a:rPr lang="en-US" sz="2400" dirty="0">
                <a:solidFill>
                  <a:schemeClr val="tx1"/>
                </a:solidFill>
              </a:rPr>
              <a:t>	</a:t>
            </a:r>
            <a:r>
              <a:rPr lang="en-US" sz="2400" dirty="0" smtClean="0">
                <a:solidFill>
                  <a:schemeClr val="tx1"/>
                </a:solidFill>
              </a:rPr>
              <a:t>	also can do;</a:t>
            </a:r>
          </a:p>
          <a:p>
            <a:pPr marL="457200" indent="-457200" algn="l"/>
            <a:r>
              <a:rPr lang="en-US" sz="2400" dirty="0">
                <a:solidFill>
                  <a:schemeClr val="tx1"/>
                </a:solidFill>
              </a:rPr>
              <a:t>	</a:t>
            </a:r>
            <a:r>
              <a:rPr lang="en-US" sz="2400" dirty="0" smtClean="0">
                <a:solidFill>
                  <a:schemeClr val="tx1"/>
                </a:solidFill>
              </a:rPr>
              <a:t>		- Scale</a:t>
            </a:r>
          </a:p>
          <a:p>
            <a:pPr marL="457200" indent="-457200" algn="l"/>
            <a:r>
              <a:rPr lang="en-US" sz="2400" dirty="0">
                <a:solidFill>
                  <a:schemeClr val="tx1"/>
                </a:solidFill>
              </a:rPr>
              <a:t>	</a:t>
            </a:r>
            <a:r>
              <a:rPr lang="en-US" sz="2400" dirty="0" smtClean="0">
                <a:solidFill>
                  <a:schemeClr val="tx1"/>
                </a:solidFill>
              </a:rPr>
              <a:t>		- Rotation</a:t>
            </a:r>
          </a:p>
          <a:p>
            <a:pPr marL="457200" indent="-457200" algn="l"/>
            <a:r>
              <a:rPr lang="en-US" sz="2400" dirty="0">
                <a:solidFill>
                  <a:schemeClr val="tx1"/>
                </a:solidFill>
              </a:rPr>
              <a:t>		</a:t>
            </a:r>
            <a:r>
              <a:rPr lang="en-US" sz="2400" dirty="0" smtClean="0">
                <a:solidFill>
                  <a:schemeClr val="tx1"/>
                </a:solidFill>
              </a:rPr>
              <a:t>simple image operations such as;</a:t>
            </a:r>
          </a:p>
          <a:p>
            <a:pPr marL="457200" indent="-457200" algn="l"/>
            <a:r>
              <a:rPr lang="en-US" sz="2400" dirty="0" smtClean="0">
                <a:solidFill>
                  <a:schemeClr val="tx1"/>
                </a:solidFill>
              </a:rPr>
              <a:t>	</a:t>
            </a:r>
            <a:r>
              <a:rPr lang="en-US" sz="2400" dirty="0">
                <a:solidFill>
                  <a:schemeClr val="tx1"/>
                </a:solidFill>
              </a:rPr>
              <a:t>	</a:t>
            </a:r>
            <a:r>
              <a:rPr lang="en-US" sz="2400" dirty="0" smtClean="0">
                <a:solidFill>
                  <a:schemeClr val="tx1"/>
                </a:solidFill>
              </a:rPr>
              <a:t>	- Laplace, </a:t>
            </a:r>
            <a:r>
              <a:rPr lang="en-US" sz="2400" dirty="0" err="1" smtClean="0">
                <a:solidFill>
                  <a:schemeClr val="tx1"/>
                </a:solidFill>
              </a:rPr>
              <a:t>sobel</a:t>
            </a:r>
            <a:r>
              <a:rPr lang="en-US" sz="2400" dirty="0" smtClean="0">
                <a:solidFill>
                  <a:schemeClr val="tx1"/>
                </a:solidFill>
              </a:rPr>
              <a:t>, smoothing filters, histogram 			equalization etc.</a:t>
            </a:r>
            <a:endParaRPr lang="en-US" sz="2400" dirty="0">
              <a:solidFill>
                <a:schemeClr val="tx1"/>
              </a:solidFill>
            </a:endParaRPr>
          </a:p>
        </p:txBody>
      </p:sp>
      <p:graphicFrame>
        <p:nvGraphicFramePr>
          <p:cNvPr id="4" name="Table 3"/>
          <p:cNvGraphicFramePr>
            <a:graphicFrameLocks noGrp="1"/>
          </p:cNvGraphicFramePr>
          <p:nvPr/>
        </p:nvGraphicFramePr>
        <p:xfrm>
          <a:off x="381000" y="381000"/>
          <a:ext cx="8382000" cy="914400"/>
        </p:xfrm>
        <a:graphic>
          <a:graphicData uri="http://schemas.openxmlformats.org/drawingml/2006/table">
            <a:tbl>
              <a:tblPr firstRow="1" bandRow="1">
                <a:tableStyleId>{2D5ABB26-0587-4C30-8999-92F81FD0307C}</a:tableStyleId>
              </a:tblPr>
              <a:tblGrid>
                <a:gridCol w="6248400"/>
                <a:gridCol w="2133600"/>
              </a:tblGrid>
              <a:tr h="914400">
                <a:tc>
                  <a:txBody>
                    <a:bodyPr/>
                    <a:lstStyle/>
                    <a:p>
                      <a:r>
                        <a:rPr lang="en-US" sz="3600" b="1" dirty="0" smtClean="0"/>
                        <a:t>PPS</a:t>
                      </a:r>
                      <a:r>
                        <a:rPr lang="en-US" sz="3600" b="1" baseline="0" dirty="0" smtClean="0"/>
                        <a:t> Functionalities</a:t>
                      </a:r>
                      <a:endParaRPr lang="en-US" sz="3600" b="1" dirty="0"/>
                    </a:p>
                  </a:txBody>
                  <a:tcPr/>
                </a:tc>
                <a:tc>
                  <a:txBody>
                    <a:bodyPr/>
                    <a:lstStyle/>
                    <a:p>
                      <a:endParaRPr lang="en-US" dirty="0"/>
                    </a:p>
                  </a:txBody>
                  <a:tcPr/>
                </a:tc>
              </a:tr>
            </a:tbl>
          </a:graphicData>
        </a:graphic>
      </p:graphicFrame>
      <p:pic>
        <p:nvPicPr>
          <p:cNvPr id="5" name="Picture 4" descr="pixrus-trans.png"/>
          <p:cNvPicPr>
            <a:picLocks noChangeAspect="1"/>
          </p:cNvPicPr>
          <p:nvPr/>
        </p:nvPicPr>
        <p:blipFill>
          <a:blip r:embed="rId2" cstate="print"/>
          <a:stretch>
            <a:fillRect/>
          </a:stretch>
        </p:blipFill>
        <p:spPr>
          <a:xfrm>
            <a:off x="6629400" y="381000"/>
            <a:ext cx="2183965" cy="762000"/>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304801"/>
            <a:ext cx="8534400" cy="1066799"/>
          </a:xfrm>
        </p:spPr>
        <p:txBody>
          <a:bodyPr/>
          <a:lstStyle/>
          <a:p>
            <a:r>
              <a:rPr lang="en-US" dirty="0" smtClean="0"/>
              <a:t> </a:t>
            </a:r>
            <a:endParaRPr lang="en-US" dirty="0"/>
          </a:p>
        </p:txBody>
      </p:sp>
      <p:sp>
        <p:nvSpPr>
          <p:cNvPr id="3" name="Subtitle 2"/>
          <p:cNvSpPr>
            <a:spLocks noGrp="1"/>
          </p:cNvSpPr>
          <p:nvPr>
            <p:ph type="subTitle" idx="1"/>
          </p:nvPr>
        </p:nvSpPr>
        <p:spPr>
          <a:xfrm>
            <a:off x="304800" y="1447800"/>
            <a:ext cx="8458200" cy="5181600"/>
          </a:xfrm>
        </p:spPr>
        <p:txBody>
          <a:bodyPr>
            <a:normAutofit/>
          </a:bodyPr>
          <a:lstStyle/>
          <a:p>
            <a:pPr marL="457200" indent="-457200" algn="l"/>
            <a:r>
              <a:rPr lang="en-US" sz="2400" dirty="0" smtClean="0">
                <a:solidFill>
                  <a:schemeClr val="tx1"/>
                </a:solidFill>
              </a:rPr>
              <a:t>	</a:t>
            </a:r>
            <a:endParaRPr lang="en-US" sz="2400" dirty="0">
              <a:solidFill>
                <a:schemeClr val="tx1"/>
              </a:solidFill>
            </a:endParaRPr>
          </a:p>
        </p:txBody>
      </p:sp>
      <p:graphicFrame>
        <p:nvGraphicFramePr>
          <p:cNvPr id="4" name="Table 3"/>
          <p:cNvGraphicFramePr>
            <a:graphicFrameLocks noGrp="1"/>
          </p:cNvGraphicFramePr>
          <p:nvPr/>
        </p:nvGraphicFramePr>
        <p:xfrm>
          <a:off x="381000" y="381000"/>
          <a:ext cx="8382000" cy="914400"/>
        </p:xfrm>
        <a:graphic>
          <a:graphicData uri="http://schemas.openxmlformats.org/drawingml/2006/table">
            <a:tbl>
              <a:tblPr firstRow="1" bandRow="1">
                <a:tableStyleId>{2D5ABB26-0587-4C30-8999-92F81FD0307C}</a:tableStyleId>
              </a:tblPr>
              <a:tblGrid>
                <a:gridCol w="6248400"/>
                <a:gridCol w="2133600"/>
              </a:tblGrid>
              <a:tr h="914400">
                <a:tc>
                  <a:txBody>
                    <a:bodyPr/>
                    <a:lstStyle/>
                    <a:p>
                      <a:r>
                        <a:rPr lang="en-US" sz="3600" b="1" dirty="0" err="1" smtClean="0"/>
                        <a:t>Did</a:t>
                      </a:r>
                      <a:r>
                        <a:rPr lang="en-US" sz="3600" b="1" baseline="0" dirty="0" err="1" smtClean="0"/>
                        <a:t>’s</a:t>
                      </a:r>
                      <a:r>
                        <a:rPr lang="en-US" sz="3600" b="1" baseline="0" dirty="0" smtClean="0"/>
                        <a:t> and Will Do’s</a:t>
                      </a:r>
                      <a:endParaRPr lang="en-US" sz="3600" b="1" dirty="0"/>
                    </a:p>
                  </a:txBody>
                  <a:tcPr/>
                </a:tc>
                <a:tc>
                  <a:txBody>
                    <a:bodyPr/>
                    <a:lstStyle/>
                    <a:p>
                      <a:endParaRPr lang="en-US" dirty="0"/>
                    </a:p>
                  </a:txBody>
                  <a:tcPr/>
                </a:tc>
              </a:tr>
            </a:tbl>
          </a:graphicData>
        </a:graphic>
      </p:graphicFrame>
      <p:pic>
        <p:nvPicPr>
          <p:cNvPr id="5" name="Picture 4" descr="pixrus-trans.png"/>
          <p:cNvPicPr>
            <a:picLocks noChangeAspect="1"/>
          </p:cNvPicPr>
          <p:nvPr/>
        </p:nvPicPr>
        <p:blipFill>
          <a:blip r:embed="rId2" cstate="print"/>
          <a:stretch>
            <a:fillRect/>
          </a:stretch>
        </p:blipFill>
        <p:spPr>
          <a:xfrm>
            <a:off x="6629400" y="381000"/>
            <a:ext cx="2183965" cy="762000"/>
          </a:xfrm>
          <a:prstGeom prst="rect">
            <a:avLst/>
          </a:prstGeom>
        </p:spPr>
      </p:pic>
      <p:graphicFrame>
        <p:nvGraphicFramePr>
          <p:cNvPr id="7" name="Table 6"/>
          <p:cNvGraphicFramePr>
            <a:graphicFrameLocks noGrp="1"/>
          </p:cNvGraphicFramePr>
          <p:nvPr/>
        </p:nvGraphicFramePr>
        <p:xfrm>
          <a:off x="457200" y="1676400"/>
          <a:ext cx="8229600" cy="2682240"/>
        </p:xfrm>
        <a:graphic>
          <a:graphicData uri="http://schemas.openxmlformats.org/drawingml/2006/table">
            <a:tbl>
              <a:tblPr firstRow="1" bandRow="1">
                <a:tableStyleId>{2D5ABB26-0587-4C30-8999-92F81FD0307C}</a:tableStyleId>
              </a:tblPr>
              <a:tblGrid>
                <a:gridCol w="4114800"/>
                <a:gridCol w="4114800"/>
              </a:tblGrid>
              <a:tr h="370840">
                <a:tc>
                  <a:txBody>
                    <a:bodyPr/>
                    <a:lstStyle/>
                    <a:p>
                      <a:r>
                        <a:rPr lang="en-US" sz="2400" u="sng" dirty="0" smtClean="0"/>
                        <a:t>Things that have been done</a:t>
                      </a:r>
                      <a:endParaRPr lang="en-US" sz="2400" u="sng" dirty="0"/>
                    </a:p>
                  </a:txBody>
                  <a:tcPr/>
                </a:tc>
                <a:tc>
                  <a:txBody>
                    <a:bodyPr/>
                    <a:lstStyle/>
                    <a:p>
                      <a:r>
                        <a:rPr lang="en-US" sz="2400" u="sng" dirty="0" smtClean="0"/>
                        <a:t>Things to be done</a:t>
                      </a:r>
                      <a:endParaRPr lang="en-US" sz="2400" u="sng" dirty="0"/>
                    </a:p>
                  </a:txBody>
                  <a:tcPr/>
                </a:tc>
              </a:tr>
              <a:tr h="370840">
                <a:tc>
                  <a:txBody>
                    <a:bodyPr/>
                    <a:lstStyle/>
                    <a:p>
                      <a:pPr>
                        <a:buFontTx/>
                        <a:buChar char="-"/>
                      </a:pPr>
                      <a:r>
                        <a:rPr lang="en-US" sz="2000" baseline="0" dirty="0" err="1" smtClean="0"/>
                        <a:t>Mosaicking</a:t>
                      </a:r>
                      <a:endParaRPr lang="en-US" sz="2000" baseline="0" dirty="0" smtClean="0"/>
                    </a:p>
                    <a:p>
                      <a:pPr>
                        <a:buFontTx/>
                        <a:buChar char="-"/>
                      </a:pPr>
                      <a:r>
                        <a:rPr lang="en-US" sz="2000" baseline="0" dirty="0" err="1" smtClean="0"/>
                        <a:t>Orthophoto</a:t>
                      </a:r>
                      <a:r>
                        <a:rPr lang="en-US" sz="2000" baseline="0" dirty="0" smtClean="0"/>
                        <a:t> Creation</a:t>
                      </a:r>
                    </a:p>
                    <a:p>
                      <a:pPr>
                        <a:buFontTx/>
                        <a:buChar char="-"/>
                      </a:pPr>
                      <a:r>
                        <a:rPr lang="en-US" sz="2000" baseline="0" dirty="0" smtClean="0"/>
                        <a:t>Image to Earth Registration</a:t>
                      </a:r>
                    </a:p>
                    <a:p>
                      <a:pPr>
                        <a:buFontTx/>
                        <a:buChar char="-"/>
                      </a:pPr>
                      <a:r>
                        <a:rPr lang="en-US" sz="2000" baseline="0" dirty="0" smtClean="0"/>
                        <a:t>Image Editor - </a:t>
                      </a:r>
                      <a:r>
                        <a:rPr lang="en-US" sz="2000" i="1" baseline="0" dirty="0" smtClean="0"/>
                        <a:t>partial</a:t>
                      </a:r>
                      <a:endParaRPr lang="en-US" sz="2000" baseline="0" dirty="0" smtClean="0"/>
                    </a:p>
                    <a:p>
                      <a:pPr>
                        <a:buFontTx/>
                        <a:buChar char="-"/>
                      </a:pPr>
                      <a:r>
                        <a:rPr lang="en-US" sz="2000" baseline="0" dirty="0" smtClean="0"/>
                        <a:t>GUI</a:t>
                      </a:r>
                    </a:p>
                    <a:p>
                      <a:pPr>
                        <a:buFontTx/>
                        <a:buNone/>
                      </a:pPr>
                      <a:r>
                        <a:rPr lang="en-US" sz="2000" baseline="0" dirty="0" smtClean="0"/>
                        <a:t>-</a:t>
                      </a:r>
                      <a:r>
                        <a:rPr lang="en-US" sz="2000" baseline="0" dirty="0" err="1" smtClean="0"/>
                        <a:t>Save&amp;Load</a:t>
                      </a:r>
                      <a:endParaRPr lang="en-US" sz="2000" baseline="0" dirty="0" smtClean="0"/>
                    </a:p>
                    <a:p>
                      <a:pPr>
                        <a:buFontTx/>
                        <a:buNone/>
                      </a:pPr>
                      <a:r>
                        <a:rPr lang="en-US" sz="2000" baseline="0" dirty="0" smtClean="0"/>
                        <a:t>-Testing - </a:t>
                      </a:r>
                      <a:r>
                        <a:rPr lang="en-US" sz="2000" i="1" baseline="0" dirty="0" smtClean="0"/>
                        <a:t>parallel</a:t>
                      </a:r>
                      <a:endParaRPr lang="en-US" sz="2000" baseline="0" dirty="0" smtClean="0"/>
                    </a:p>
                  </a:txBody>
                  <a:tcPr/>
                </a:tc>
                <a:tc>
                  <a:txBody>
                    <a:bodyPr/>
                    <a:lstStyle/>
                    <a:p>
                      <a:pPr>
                        <a:buFontTx/>
                        <a:buChar char="-"/>
                      </a:pPr>
                      <a:r>
                        <a:rPr lang="en-US" sz="2000" dirty="0" smtClean="0"/>
                        <a:t>DEM</a:t>
                      </a:r>
                      <a:r>
                        <a:rPr lang="en-US" sz="2000" baseline="0" dirty="0" smtClean="0"/>
                        <a:t> Creation</a:t>
                      </a:r>
                    </a:p>
                    <a:p>
                      <a:pPr>
                        <a:buFontTx/>
                        <a:buChar char="-"/>
                      </a:pPr>
                      <a:r>
                        <a:rPr lang="en-US" sz="2000" baseline="0" dirty="0" smtClean="0"/>
                        <a:t>Image Editor Functions</a:t>
                      </a:r>
                    </a:p>
                    <a:p>
                      <a:pPr>
                        <a:buFontTx/>
                        <a:buChar char="-"/>
                      </a:pPr>
                      <a:r>
                        <a:rPr lang="en-US" sz="2000" baseline="0" dirty="0" smtClean="0"/>
                        <a:t>Documentation</a:t>
                      </a:r>
                    </a:p>
                    <a:p>
                      <a:pPr>
                        <a:buFontTx/>
                        <a:buChar char="-"/>
                      </a:pPr>
                      <a:r>
                        <a:rPr lang="en-US" sz="2000" baseline="0" dirty="0" smtClean="0"/>
                        <a:t>Testing - </a:t>
                      </a:r>
                      <a:r>
                        <a:rPr lang="en-US" sz="2000" i="1" baseline="0" dirty="0" smtClean="0"/>
                        <a:t>parallel</a:t>
                      </a:r>
                      <a:endParaRPr lang="en-US" sz="2000" baseline="0" dirty="0" smtClean="0"/>
                    </a:p>
                    <a:p>
                      <a:pPr>
                        <a:buFontTx/>
                        <a:buNone/>
                      </a:pPr>
                      <a:endParaRPr lang="en-US" sz="2000" dirty="0"/>
                    </a:p>
                  </a:txBody>
                  <a:tcPr/>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304801"/>
            <a:ext cx="8534400" cy="1066799"/>
          </a:xfrm>
        </p:spPr>
        <p:txBody>
          <a:bodyPr/>
          <a:lstStyle/>
          <a:p>
            <a:r>
              <a:rPr lang="en-US" dirty="0" smtClean="0"/>
              <a:t> </a:t>
            </a:r>
            <a:endParaRPr lang="en-US" dirty="0"/>
          </a:p>
        </p:txBody>
      </p:sp>
      <p:sp>
        <p:nvSpPr>
          <p:cNvPr id="3" name="Subtitle 2"/>
          <p:cNvSpPr>
            <a:spLocks noGrp="1"/>
          </p:cNvSpPr>
          <p:nvPr>
            <p:ph type="subTitle" idx="1"/>
          </p:nvPr>
        </p:nvSpPr>
        <p:spPr>
          <a:xfrm>
            <a:off x="304800" y="1447800"/>
            <a:ext cx="8458200" cy="5181600"/>
          </a:xfrm>
        </p:spPr>
        <p:txBody>
          <a:bodyPr>
            <a:normAutofit/>
          </a:bodyPr>
          <a:lstStyle/>
          <a:p>
            <a:pPr marL="457200" indent="-457200" algn="l"/>
            <a:endParaRPr lang="en-US" sz="2400" dirty="0" smtClean="0">
              <a:solidFill>
                <a:schemeClr val="tx1"/>
              </a:solidFill>
            </a:endParaRPr>
          </a:p>
          <a:p>
            <a:pPr marL="457200" indent="-457200" algn="l"/>
            <a:r>
              <a:rPr lang="en-US" sz="2400" dirty="0">
                <a:solidFill>
                  <a:schemeClr val="tx1"/>
                </a:solidFill>
              </a:rPr>
              <a:t>	</a:t>
            </a:r>
            <a:r>
              <a:rPr lang="en-US" sz="2400" dirty="0" smtClean="0">
                <a:solidFill>
                  <a:schemeClr val="tx1"/>
                </a:solidFill>
              </a:rPr>
              <a:t>For more info and reports;</a:t>
            </a:r>
          </a:p>
          <a:p>
            <a:pPr marL="457200" indent="-457200" algn="l"/>
            <a:r>
              <a:rPr lang="en-US" sz="2400" dirty="0">
                <a:solidFill>
                  <a:schemeClr val="tx1"/>
                </a:solidFill>
              </a:rPr>
              <a:t>	</a:t>
            </a:r>
            <a:r>
              <a:rPr lang="en-US" sz="2400" i="1" dirty="0" smtClean="0">
                <a:solidFill>
                  <a:schemeClr val="tx1"/>
                </a:solidFill>
              </a:rPr>
              <a:t>senior.ceng.metu.edu.tr/2008/</a:t>
            </a:r>
            <a:r>
              <a:rPr lang="en-US" sz="2400" i="1" dirty="0" err="1" smtClean="0">
                <a:solidFill>
                  <a:schemeClr val="tx1"/>
                </a:solidFill>
              </a:rPr>
              <a:t>pixrus</a:t>
            </a:r>
            <a:r>
              <a:rPr lang="en-US" sz="2400" i="1" dirty="0" smtClean="0">
                <a:solidFill>
                  <a:schemeClr val="tx1"/>
                </a:solidFill>
              </a:rPr>
              <a:t>/</a:t>
            </a:r>
          </a:p>
          <a:p>
            <a:pPr marL="457200" indent="-457200" algn="l"/>
            <a:endParaRPr lang="en-US" sz="2400" dirty="0" smtClean="0">
              <a:solidFill>
                <a:schemeClr val="tx1"/>
              </a:solidFill>
            </a:endParaRPr>
          </a:p>
          <a:p>
            <a:pPr marL="457200" indent="-457200" algn="l"/>
            <a:r>
              <a:rPr lang="en-US" sz="2400" dirty="0" smtClean="0">
                <a:solidFill>
                  <a:schemeClr val="tx1"/>
                </a:solidFill>
              </a:rPr>
              <a:t>	</a:t>
            </a:r>
          </a:p>
          <a:p>
            <a:pPr marL="457200" indent="-457200" algn="l"/>
            <a:r>
              <a:rPr lang="en-US" sz="2400" dirty="0">
                <a:solidFill>
                  <a:schemeClr val="tx1"/>
                </a:solidFill>
              </a:rPr>
              <a:t>	</a:t>
            </a:r>
            <a:r>
              <a:rPr lang="en-US" sz="4800" dirty="0" smtClean="0">
                <a:solidFill>
                  <a:schemeClr val="tx1"/>
                </a:solidFill>
              </a:rPr>
              <a:t>		QUESTIONS PLEASE</a:t>
            </a:r>
            <a:endParaRPr lang="en-US" sz="4800" dirty="0">
              <a:solidFill>
                <a:schemeClr val="tx1"/>
              </a:solidFill>
            </a:endParaRPr>
          </a:p>
        </p:txBody>
      </p:sp>
      <p:graphicFrame>
        <p:nvGraphicFramePr>
          <p:cNvPr id="4" name="Table 3"/>
          <p:cNvGraphicFramePr>
            <a:graphicFrameLocks noGrp="1"/>
          </p:cNvGraphicFramePr>
          <p:nvPr/>
        </p:nvGraphicFramePr>
        <p:xfrm>
          <a:off x="381000" y="381000"/>
          <a:ext cx="8382000" cy="914400"/>
        </p:xfrm>
        <a:graphic>
          <a:graphicData uri="http://schemas.openxmlformats.org/drawingml/2006/table">
            <a:tbl>
              <a:tblPr firstRow="1" bandRow="1">
                <a:tableStyleId>{2D5ABB26-0587-4C30-8999-92F81FD0307C}</a:tableStyleId>
              </a:tblPr>
              <a:tblGrid>
                <a:gridCol w="6248400"/>
                <a:gridCol w="2133600"/>
              </a:tblGrid>
              <a:tr h="914400">
                <a:tc>
                  <a:txBody>
                    <a:bodyPr/>
                    <a:lstStyle/>
                    <a:p>
                      <a:r>
                        <a:rPr lang="en-US" sz="3600" b="1" dirty="0" smtClean="0"/>
                        <a:t>   THE END!</a:t>
                      </a:r>
                      <a:endParaRPr lang="en-US" sz="3600" b="1" dirty="0"/>
                    </a:p>
                  </a:txBody>
                  <a:tcPr/>
                </a:tc>
                <a:tc>
                  <a:txBody>
                    <a:bodyPr/>
                    <a:lstStyle/>
                    <a:p>
                      <a:endParaRPr lang="en-US" dirty="0"/>
                    </a:p>
                  </a:txBody>
                  <a:tcPr/>
                </a:tc>
              </a:tr>
            </a:tbl>
          </a:graphicData>
        </a:graphic>
      </p:graphicFrame>
      <p:pic>
        <p:nvPicPr>
          <p:cNvPr id="5" name="Picture 4" descr="pixrus-trans.png"/>
          <p:cNvPicPr>
            <a:picLocks noChangeAspect="1"/>
          </p:cNvPicPr>
          <p:nvPr/>
        </p:nvPicPr>
        <p:blipFill>
          <a:blip r:embed="rId2" cstate="print"/>
          <a:stretch>
            <a:fillRect/>
          </a:stretch>
        </p:blipFill>
        <p:spPr>
          <a:xfrm>
            <a:off x="6629400" y="381000"/>
            <a:ext cx="2183965" cy="7620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304801"/>
            <a:ext cx="8534400" cy="1066799"/>
          </a:xfrm>
        </p:spPr>
        <p:txBody>
          <a:bodyPr/>
          <a:lstStyle/>
          <a:p>
            <a:r>
              <a:rPr lang="en-US" dirty="0" smtClean="0"/>
              <a:t> </a:t>
            </a:r>
            <a:endParaRPr lang="en-US" dirty="0"/>
          </a:p>
        </p:txBody>
      </p:sp>
      <p:sp>
        <p:nvSpPr>
          <p:cNvPr id="3" name="Subtitle 2"/>
          <p:cNvSpPr>
            <a:spLocks noGrp="1"/>
          </p:cNvSpPr>
          <p:nvPr>
            <p:ph type="subTitle" idx="1"/>
          </p:nvPr>
        </p:nvSpPr>
        <p:spPr>
          <a:xfrm>
            <a:off x="304800" y="1447800"/>
            <a:ext cx="6400800" cy="4114800"/>
          </a:xfrm>
        </p:spPr>
        <p:txBody>
          <a:bodyPr>
            <a:normAutofit/>
          </a:bodyPr>
          <a:lstStyle/>
          <a:p>
            <a:pPr algn="l"/>
            <a:r>
              <a:rPr lang="en-US" sz="2800" dirty="0" smtClean="0">
                <a:solidFill>
                  <a:schemeClr val="tx1"/>
                </a:solidFill>
              </a:rPr>
              <a:t>Who are we?</a:t>
            </a:r>
          </a:p>
          <a:p>
            <a:pPr algn="l"/>
            <a:endParaRPr lang="en-US" sz="2800" dirty="0">
              <a:solidFill>
                <a:schemeClr val="tx1"/>
              </a:solidFill>
            </a:endParaRPr>
          </a:p>
        </p:txBody>
      </p:sp>
      <p:graphicFrame>
        <p:nvGraphicFramePr>
          <p:cNvPr id="4" name="Table 3"/>
          <p:cNvGraphicFramePr>
            <a:graphicFrameLocks noGrp="1"/>
          </p:cNvGraphicFramePr>
          <p:nvPr/>
        </p:nvGraphicFramePr>
        <p:xfrm>
          <a:off x="381000" y="381000"/>
          <a:ext cx="8382000" cy="914400"/>
        </p:xfrm>
        <a:graphic>
          <a:graphicData uri="http://schemas.openxmlformats.org/drawingml/2006/table">
            <a:tbl>
              <a:tblPr firstRow="1" bandRow="1">
                <a:tableStyleId>{2D5ABB26-0587-4C30-8999-92F81FD0307C}</a:tableStyleId>
              </a:tblPr>
              <a:tblGrid>
                <a:gridCol w="6248400"/>
                <a:gridCol w="2133600"/>
              </a:tblGrid>
              <a:tr h="914400">
                <a:tc>
                  <a:txBody>
                    <a:bodyPr/>
                    <a:lstStyle/>
                    <a:p>
                      <a:r>
                        <a:rPr lang="en-US" sz="3600" b="1" dirty="0" smtClean="0"/>
                        <a:t>INTRODUCTION</a:t>
                      </a:r>
                      <a:endParaRPr lang="en-US" sz="3600" b="1" dirty="0"/>
                    </a:p>
                  </a:txBody>
                  <a:tcPr/>
                </a:tc>
                <a:tc>
                  <a:txBody>
                    <a:bodyPr/>
                    <a:lstStyle/>
                    <a:p>
                      <a:endParaRPr lang="en-US" dirty="0"/>
                    </a:p>
                  </a:txBody>
                  <a:tcPr/>
                </a:tc>
              </a:tr>
            </a:tbl>
          </a:graphicData>
        </a:graphic>
      </p:graphicFrame>
      <p:pic>
        <p:nvPicPr>
          <p:cNvPr id="5" name="Picture 4" descr="pixrus-trans.png"/>
          <p:cNvPicPr>
            <a:picLocks noChangeAspect="1"/>
          </p:cNvPicPr>
          <p:nvPr/>
        </p:nvPicPr>
        <p:blipFill>
          <a:blip r:embed="rId2" cstate="print"/>
          <a:stretch>
            <a:fillRect/>
          </a:stretch>
        </p:blipFill>
        <p:spPr>
          <a:xfrm>
            <a:off x="6629400" y="381000"/>
            <a:ext cx="2183965" cy="762000"/>
          </a:xfrm>
          <a:prstGeom prst="rect">
            <a:avLst/>
          </a:prstGeom>
        </p:spPr>
      </p:pic>
      <p:graphicFrame>
        <p:nvGraphicFramePr>
          <p:cNvPr id="6" name="Table 5"/>
          <p:cNvGraphicFramePr>
            <a:graphicFrameLocks noGrp="1"/>
          </p:cNvGraphicFramePr>
          <p:nvPr/>
        </p:nvGraphicFramePr>
        <p:xfrm>
          <a:off x="457200" y="2133600"/>
          <a:ext cx="8229600" cy="4038600"/>
        </p:xfrm>
        <a:graphic>
          <a:graphicData uri="http://schemas.openxmlformats.org/drawingml/2006/table">
            <a:tbl>
              <a:tblPr firstRow="1" bandRow="1">
                <a:tableStyleId>{2D5ABB26-0587-4C30-8999-92F81FD0307C}</a:tableStyleId>
              </a:tblPr>
              <a:tblGrid>
                <a:gridCol w="4114800"/>
                <a:gridCol w="4114800"/>
              </a:tblGrid>
              <a:tr h="2019300">
                <a:tc>
                  <a:txBody>
                    <a:bodyPr/>
                    <a:lstStyle/>
                    <a:p>
                      <a:r>
                        <a:rPr lang="en-US" dirty="0" err="1" smtClean="0"/>
                        <a:t>Ebru</a:t>
                      </a:r>
                      <a:r>
                        <a:rPr lang="en-US" dirty="0" smtClean="0"/>
                        <a:t> </a:t>
                      </a:r>
                      <a:r>
                        <a:rPr lang="en-US" dirty="0" err="1" smtClean="0"/>
                        <a:t>Aydin</a:t>
                      </a:r>
                      <a:r>
                        <a:rPr lang="en-US" dirty="0" smtClean="0"/>
                        <a:t>:</a:t>
                      </a:r>
                    </a:p>
                    <a:p>
                      <a:pPr>
                        <a:buFontTx/>
                        <a:buChar char="-"/>
                      </a:pPr>
                      <a:r>
                        <a:rPr lang="en-US" dirty="0" smtClean="0"/>
                        <a:t> Developer Team</a:t>
                      </a:r>
                    </a:p>
                    <a:p>
                      <a:pPr>
                        <a:buFontTx/>
                        <a:buChar char="-"/>
                      </a:pPr>
                      <a:r>
                        <a:rPr lang="en-US" dirty="0" smtClean="0"/>
                        <a:t> The BOSS</a:t>
                      </a:r>
                    </a:p>
                    <a:p>
                      <a:pPr>
                        <a:buFontTx/>
                        <a:buChar char="-"/>
                      </a:pPr>
                      <a:r>
                        <a:rPr lang="en-US" baseline="0" dirty="0" smtClean="0"/>
                        <a:t> Time Keeper</a:t>
                      </a:r>
                      <a:endParaRPr lang="en-US" dirty="0" smtClean="0"/>
                    </a:p>
                  </a:txBody>
                  <a:tcPr/>
                </a:tc>
                <a:tc>
                  <a:txBody>
                    <a:bodyPr/>
                    <a:lstStyle/>
                    <a:p>
                      <a:r>
                        <a:rPr lang="en-US" dirty="0" err="1" smtClean="0"/>
                        <a:t>Ozan</a:t>
                      </a:r>
                      <a:r>
                        <a:rPr lang="en-US" dirty="0" smtClean="0"/>
                        <a:t> </a:t>
                      </a:r>
                      <a:r>
                        <a:rPr lang="en-US" dirty="0" err="1" smtClean="0"/>
                        <a:t>Kabak</a:t>
                      </a:r>
                      <a:r>
                        <a:rPr lang="en-US" dirty="0" smtClean="0"/>
                        <a:t>:</a:t>
                      </a:r>
                    </a:p>
                    <a:p>
                      <a:pPr>
                        <a:buFontTx/>
                        <a:buChar char="-"/>
                      </a:pPr>
                      <a:r>
                        <a:rPr lang="en-US" dirty="0" smtClean="0"/>
                        <a:t>Developer Team</a:t>
                      </a:r>
                    </a:p>
                    <a:p>
                      <a:pPr>
                        <a:buFontTx/>
                        <a:buChar char="-"/>
                      </a:pPr>
                      <a:r>
                        <a:rPr lang="en-US" dirty="0" smtClean="0"/>
                        <a:t>Initiator</a:t>
                      </a:r>
                    </a:p>
                    <a:p>
                      <a:pPr>
                        <a:buFontTx/>
                        <a:buChar char="-"/>
                      </a:pPr>
                      <a:r>
                        <a:rPr lang="en-US" baseline="0" dirty="0" smtClean="0"/>
                        <a:t> Summarizer</a:t>
                      </a:r>
                      <a:endParaRPr lang="en-US" dirty="0" smtClean="0"/>
                    </a:p>
                    <a:p>
                      <a:pPr>
                        <a:buFontTx/>
                        <a:buChar char="-"/>
                      </a:pPr>
                      <a:endParaRPr lang="en-US" dirty="0"/>
                    </a:p>
                  </a:txBody>
                  <a:tcPr/>
                </a:tc>
              </a:tr>
              <a:tr h="2019300">
                <a:tc>
                  <a:txBody>
                    <a:bodyPr/>
                    <a:lstStyle/>
                    <a:p>
                      <a:r>
                        <a:rPr lang="en-US" dirty="0" smtClean="0"/>
                        <a:t>Ender </a:t>
                      </a:r>
                      <a:r>
                        <a:rPr lang="en-US" dirty="0" err="1" smtClean="0"/>
                        <a:t>Erel</a:t>
                      </a:r>
                      <a:r>
                        <a:rPr lang="en-US" dirty="0" smtClean="0"/>
                        <a:t>:</a:t>
                      </a:r>
                    </a:p>
                    <a:p>
                      <a:pPr>
                        <a:buFontTx/>
                        <a:buChar char="-"/>
                      </a:pPr>
                      <a:r>
                        <a:rPr lang="en-US" baseline="0" dirty="0" smtClean="0"/>
                        <a:t>Developer Team</a:t>
                      </a:r>
                    </a:p>
                    <a:p>
                      <a:pPr>
                        <a:buFontTx/>
                        <a:buChar char="-"/>
                      </a:pPr>
                      <a:r>
                        <a:rPr lang="en-US" dirty="0" smtClean="0"/>
                        <a:t>Devil’s Advocate</a:t>
                      </a:r>
                    </a:p>
                    <a:p>
                      <a:pPr>
                        <a:buFontTx/>
                        <a:buChar char="-"/>
                      </a:pPr>
                      <a:r>
                        <a:rPr lang="en-US" dirty="0" smtClean="0"/>
                        <a:t>Gate Keeper</a:t>
                      </a:r>
                      <a:endParaRPr lang="en-US" dirty="0"/>
                    </a:p>
                  </a:txBody>
                  <a:tcPr/>
                </a:tc>
                <a:tc>
                  <a:txBody>
                    <a:bodyPr/>
                    <a:lstStyle/>
                    <a:p>
                      <a:r>
                        <a:rPr lang="en-US" dirty="0" smtClean="0"/>
                        <a:t>Berk Demir:</a:t>
                      </a:r>
                    </a:p>
                    <a:p>
                      <a:pPr>
                        <a:buFontTx/>
                        <a:buChar char="-"/>
                      </a:pPr>
                      <a:r>
                        <a:rPr lang="en-US" dirty="0" smtClean="0"/>
                        <a:t>Testing and</a:t>
                      </a:r>
                      <a:r>
                        <a:rPr lang="en-US" baseline="0" dirty="0" smtClean="0"/>
                        <a:t> Documentation</a:t>
                      </a:r>
                    </a:p>
                    <a:p>
                      <a:pPr>
                        <a:buFontTx/>
                        <a:buChar char="-"/>
                      </a:pPr>
                      <a:r>
                        <a:rPr lang="en-US" baseline="0" dirty="0" smtClean="0"/>
                        <a:t>Single</a:t>
                      </a:r>
                    </a:p>
                    <a:p>
                      <a:pPr>
                        <a:buFontTx/>
                        <a:buChar char="-"/>
                      </a:pPr>
                      <a:r>
                        <a:rPr lang="en-US" baseline="0" dirty="0" smtClean="0"/>
                        <a:t> Optimist &amp; Recorder</a:t>
                      </a:r>
                      <a:endParaRPr lang="en-US" dirty="0"/>
                    </a:p>
                  </a:txBody>
                  <a:tcPr/>
                </a:tc>
              </a:tr>
            </a:tbl>
          </a:graphicData>
        </a:graphic>
      </p:graphicFrame>
      <p:pic>
        <p:nvPicPr>
          <p:cNvPr id="7" name="Picture 6" descr="ebru.jpg"/>
          <p:cNvPicPr>
            <a:picLocks noChangeAspect="1"/>
          </p:cNvPicPr>
          <p:nvPr/>
        </p:nvPicPr>
        <p:blipFill>
          <a:blip r:embed="rId3"/>
          <a:stretch>
            <a:fillRect/>
          </a:stretch>
        </p:blipFill>
        <p:spPr>
          <a:xfrm>
            <a:off x="3276600" y="2209800"/>
            <a:ext cx="1295400" cy="1676400"/>
          </a:xfrm>
          <a:prstGeom prst="rect">
            <a:avLst/>
          </a:prstGeom>
        </p:spPr>
      </p:pic>
      <p:pic>
        <p:nvPicPr>
          <p:cNvPr id="8" name="Picture 7" descr="ozan.jpg"/>
          <p:cNvPicPr>
            <a:picLocks noChangeAspect="1"/>
          </p:cNvPicPr>
          <p:nvPr/>
        </p:nvPicPr>
        <p:blipFill>
          <a:blip r:embed="rId4"/>
          <a:stretch>
            <a:fillRect/>
          </a:stretch>
        </p:blipFill>
        <p:spPr>
          <a:xfrm>
            <a:off x="7467600" y="2209800"/>
            <a:ext cx="1295400" cy="1752600"/>
          </a:xfrm>
          <a:prstGeom prst="rect">
            <a:avLst/>
          </a:prstGeom>
        </p:spPr>
      </p:pic>
      <p:pic>
        <p:nvPicPr>
          <p:cNvPr id="9" name="Picture 8" descr="ender.jpg"/>
          <p:cNvPicPr>
            <a:picLocks noChangeAspect="1"/>
          </p:cNvPicPr>
          <p:nvPr/>
        </p:nvPicPr>
        <p:blipFill>
          <a:blip r:embed="rId5"/>
          <a:stretch>
            <a:fillRect/>
          </a:stretch>
        </p:blipFill>
        <p:spPr>
          <a:xfrm>
            <a:off x="3276600" y="4267201"/>
            <a:ext cx="1285875" cy="1752600"/>
          </a:xfrm>
          <a:prstGeom prst="rect">
            <a:avLst/>
          </a:prstGeom>
        </p:spPr>
      </p:pic>
      <p:pic>
        <p:nvPicPr>
          <p:cNvPr id="10" name="Picture 9" descr="lahana.png"/>
          <p:cNvPicPr>
            <a:picLocks noChangeAspect="1"/>
          </p:cNvPicPr>
          <p:nvPr/>
        </p:nvPicPr>
        <p:blipFill>
          <a:blip r:embed="rId6" cstate="print"/>
          <a:stretch>
            <a:fillRect/>
          </a:stretch>
        </p:blipFill>
        <p:spPr>
          <a:xfrm>
            <a:off x="7467600" y="4267200"/>
            <a:ext cx="1315671" cy="17526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304801"/>
            <a:ext cx="8534400" cy="1066799"/>
          </a:xfrm>
        </p:spPr>
        <p:txBody>
          <a:bodyPr/>
          <a:lstStyle/>
          <a:p>
            <a:r>
              <a:rPr lang="en-US" dirty="0" smtClean="0"/>
              <a:t> </a:t>
            </a:r>
            <a:endParaRPr lang="en-US" dirty="0"/>
          </a:p>
        </p:txBody>
      </p:sp>
      <p:sp>
        <p:nvSpPr>
          <p:cNvPr id="3" name="Subtitle 2"/>
          <p:cNvSpPr>
            <a:spLocks noGrp="1"/>
          </p:cNvSpPr>
          <p:nvPr>
            <p:ph type="subTitle" idx="1"/>
          </p:nvPr>
        </p:nvSpPr>
        <p:spPr>
          <a:xfrm>
            <a:off x="304800" y="1447800"/>
            <a:ext cx="6400800" cy="4114800"/>
          </a:xfrm>
        </p:spPr>
        <p:txBody>
          <a:bodyPr>
            <a:normAutofit fontScale="92500" lnSpcReduction="10000"/>
          </a:bodyPr>
          <a:lstStyle/>
          <a:p>
            <a:pPr algn="l"/>
            <a:r>
              <a:rPr lang="en-US" sz="2800" dirty="0" smtClean="0">
                <a:solidFill>
                  <a:schemeClr val="tx1"/>
                </a:solidFill>
              </a:rPr>
              <a:t>Outline</a:t>
            </a:r>
          </a:p>
          <a:p>
            <a:pPr marL="514350" indent="-514350" algn="l">
              <a:buAutoNum type="arabicPeriod"/>
            </a:pPr>
            <a:r>
              <a:rPr lang="en-US" sz="2800" dirty="0" smtClean="0">
                <a:solidFill>
                  <a:schemeClr val="tx1"/>
                </a:solidFill>
              </a:rPr>
              <a:t>Introduction</a:t>
            </a:r>
          </a:p>
          <a:p>
            <a:pPr marL="971550" lvl="1" indent="-514350" algn="l">
              <a:buFontTx/>
              <a:buChar char="-"/>
            </a:pPr>
            <a:r>
              <a:rPr lang="en-US" dirty="0" smtClean="0">
                <a:solidFill>
                  <a:schemeClr val="tx1"/>
                </a:solidFill>
              </a:rPr>
              <a:t>Project Description - Photolab</a:t>
            </a:r>
          </a:p>
          <a:p>
            <a:pPr marL="971550" lvl="1" indent="-514350" algn="l">
              <a:buFontTx/>
              <a:buChar char="-"/>
            </a:pPr>
            <a:r>
              <a:rPr lang="en-US" dirty="0" smtClean="0">
                <a:solidFill>
                  <a:schemeClr val="tx1"/>
                </a:solidFill>
              </a:rPr>
              <a:t>What is Photogrammetry </a:t>
            </a:r>
          </a:p>
          <a:p>
            <a:pPr marL="514350" indent="-514350" algn="l">
              <a:buAutoNum type="arabicPeriod"/>
            </a:pPr>
            <a:r>
              <a:rPr lang="en-US" sz="2800" dirty="0" smtClean="0">
                <a:solidFill>
                  <a:schemeClr val="tx1"/>
                </a:solidFill>
              </a:rPr>
              <a:t>PPS Overview</a:t>
            </a:r>
          </a:p>
          <a:p>
            <a:pPr marL="514350" indent="-514350" algn="l">
              <a:buAutoNum type="arabicPeriod"/>
            </a:pPr>
            <a:r>
              <a:rPr lang="en-US" sz="2800" dirty="0" smtClean="0">
                <a:solidFill>
                  <a:schemeClr val="tx1"/>
                </a:solidFill>
              </a:rPr>
              <a:t>PPS Functionalities</a:t>
            </a:r>
          </a:p>
          <a:p>
            <a:pPr marL="514350" indent="-514350" algn="l">
              <a:buAutoNum type="arabicPeriod"/>
            </a:pPr>
            <a:r>
              <a:rPr lang="en-US" sz="2800" dirty="0" err="1" smtClean="0">
                <a:solidFill>
                  <a:schemeClr val="tx1"/>
                </a:solidFill>
              </a:rPr>
              <a:t>Did’s</a:t>
            </a:r>
            <a:r>
              <a:rPr lang="en-US" sz="2800" dirty="0" smtClean="0">
                <a:solidFill>
                  <a:schemeClr val="tx1"/>
                </a:solidFill>
              </a:rPr>
              <a:t> and Will Do’s</a:t>
            </a:r>
          </a:p>
          <a:p>
            <a:pPr marL="514350" indent="-514350" algn="l">
              <a:buAutoNum type="arabicPeriod"/>
            </a:pPr>
            <a:r>
              <a:rPr lang="en-US" sz="2800" dirty="0" smtClean="0">
                <a:solidFill>
                  <a:schemeClr val="tx1"/>
                </a:solidFill>
              </a:rPr>
              <a:t>Demo</a:t>
            </a:r>
          </a:p>
          <a:p>
            <a:pPr marL="514350" indent="-514350" algn="l">
              <a:buAutoNum type="arabicPeriod"/>
            </a:pPr>
            <a:r>
              <a:rPr lang="en-US" sz="2800" dirty="0" smtClean="0">
                <a:solidFill>
                  <a:schemeClr val="tx1"/>
                </a:solidFill>
              </a:rPr>
              <a:t>Questions and Answers</a:t>
            </a:r>
          </a:p>
          <a:p>
            <a:pPr marL="971550" lvl="1" indent="-514350" algn="l">
              <a:buAutoNum type="arabicPeriod"/>
            </a:pPr>
            <a:endParaRPr lang="en-US" sz="2400" dirty="0" smtClean="0">
              <a:solidFill>
                <a:schemeClr val="tx1"/>
              </a:solidFill>
            </a:endParaRPr>
          </a:p>
          <a:p>
            <a:pPr algn="l"/>
            <a:endParaRPr lang="en-US" sz="2800" dirty="0" smtClean="0">
              <a:solidFill>
                <a:schemeClr val="tx1"/>
              </a:solidFill>
            </a:endParaRPr>
          </a:p>
        </p:txBody>
      </p:sp>
      <p:graphicFrame>
        <p:nvGraphicFramePr>
          <p:cNvPr id="4" name="Table 3"/>
          <p:cNvGraphicFramePr>
            <a:graphicFrameLocks noGrp="1"/>
          </p:cNvGraphicFramePr>
          <p:nvPr/>
        </p:nvGraphicFramePr>
        <p:xfrm>
          <a:off x="381000" y="381000"/>
          <a:ext cx="8382000" cy="914400"/>
        </p:xfrm>
        <a:graphic>
          <a:graphicData uri="http://schemas.openxmlformats.org/drawingml/2006/table">
            <a:tbl>
              <a:tblPr firstRow="1" bandRow="1">
                <a:tableStyleId>{2D5ABB26-0587-4C30-8999-92F81FD0307C}</a:tableStyleId>
              </a:tblPr>
              <a:tblGrid>
                <a:gridCol w="6248400"/>
                <a:gridCol w="2133600"/>
              </a:tblGrid>
              <a:tr h="914400">
                <a:tc>
                  <a:txBody>
                    <a:bodyPr/>
                    <a:lstStyle/>
                    <a:p>
                      <a:r>
                        <a:rPr lang="en-US" sz="3600" b="1" dirty="0" smtClean="0"/>
                        <a:t>INTRODUCTION</a:t>
                      </a:r>
                      <a:endParaRPr lang="en-US" sz="3600" b="1" dirty="0"/>
                    </a:p>
                  </a:txBody>
                  <a:tcPr/>
                </a:tc>
                <a:tc>
                  <a:txBody>
                    <a:bodyPr/>
                    <a:lstStyle/>
                    <a:p>
                      <a:endParaRPr lang="en-US" dirty="0"/>
                    </a:p>
                  </a:txBody>
                  <a:tcPr/>
                </a:tc>
              </a:tr>
            </a:tbl>
          </a:graphicData>
        </a:graphic>
      </p:graphicFrame>
      <p:pic>
        <p:nvPicPr>
          <p:cNvPr id="5" name="Picture 4" descr="pixrus-trans.png"/>
          <p:cNvPicPr>
            <a:picLocks noChangeAspect="1"/>
          </p:cNvPicPr>
          <p:nvPr/>
        </p:nvPicPr>
        <p:blipFill>
          <a:blip r:embed="rId2" cstate="print"/>
          <a:stretch>
            <a:fillRect/>
          </a:stretch>
        </p:blipFill>
        <p:spPr>
          <a:xfrm>
            <a:off x="6629400" y="381000"/>
            <a:ext cx="2183965" cy="7620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304801"/>
            <a:ext cx="8534400" cy="1066799"/>
          </a:xfrm>
        </p:spPr>
        <p:txBody>
          <a:bodyPr/>
          <a:lstStyle/>
          <a:p>
            <a:r>
              <a:rPr lang="en-US" dirty="0" smtClean="0"/>
              <a:t> </a:t>
            </a:r>
            <a:endParaRPr lang="en-US" dirty="0"/>
          </a:p>
        </p:txBody>
      </p:sp>
      <p:sp>
        <p:nvSpPr>
          <p:cNvPr id="3" name="Subtitle 2"/>
          <p:cNvSpPr>
            <a:spLocks noGrp="1"/>
          </p:cNvSpPr>
          <p:nvPr>
            <p:ph type="subTitle" idx="1"/>
          </p:nvPr>
        </p:nvSpPr>
        <p:spPr>
          <a:xfrm>
            <a:off x="304800" y="1447800"/>
            <a:ext cx="6400800" cy="5029200"/>
          </a:xfrm>
        </p:spPr>
        <p:txBody>
          <a:bodyPr>
            <a:normAutofit/>
          </a:bodyPr>
          <a:lstStyle/>
          <a:p>
            <a:pPr algn="l"/>
            <a:r>
              <a:rPr lang="en-US" sz="2800" dirty="0" smtClean="0">
                <a:solidFill>
                  <a:schemeClr val="tx1"/>
                </a:solidFill>
              </a:rPr>
              <a:t>What is Photolab about?</a:t>
            </a:r>
          </a:p>
          <a:p>
            <a:pPr algn="l"/>
            <a:endParaRPr lang="en-US" sz="2800" dirty="0" smtClean="0">
              <a:solidFill>
                <a:schemeClr val="tx1"/>
              </a:solidFill>
            </a:endParaRPr>
          </a:p>
          <a:p>
            <a:pPr algn="l"/>
            <a:r>
              <a:rPr lang="en-US" sz="2400" i="1" dirty="0" smtClean="0">
                <a:solidFill>
                  <a:schemeClr val="tx1"/>
                </a:solidFill>
              </a:rPr>
              <a:t>Photolab is a Photogrammetry Software development project</a:t>
            </a:r>
          </a:p>
          <a:p>
            <a:pPr algn="l"/>
            <a:r>
              <a:rPr lang="en-US" sz="2400" i="1" dirty="0">
                <a:solidFill>
                  <a:schemeClr val="tx1"/>
                </a:solidFill>
              </a:rPr>
              <a:t>	</a:t>
            </a:r>
            <a:r>
              <a:rPr lang="en-US" sz="2400" i="1" dirty="0" smtClean="0">
                <a:solidFill>
                  <a:schemeClr val="tx1"/>
                </a:solidFill>
              </a:rPr>
              <a:t>which is focused on:</a:t>
            </a:r>
          </a:p>
          <a:p>
            <a:pPr algn="l"/>
            <a:r>
              <a:rPr lang="en-US" sz="2400" i="1" dirty="0">
                <a:solidFill>
                  <a:schemeClr val="tx1"/>
                </a:solidFill>
              </a:rPr>
              <a:t>	</a:t>
            </a:r>
            <a:r>
              <a:rPr lang="en-US" sz="2400" i="1" dirty="0" smtClean="0">
                <a:solidFill>
                  <a:schemeClr val="tx1"/>
                </a:solidFill>
              </a:rPr>
              <a:t>- Image </a:t>
            </a:r>
            <a:r>
              <a:rPr lang="en-US" sz="2400" i="1" dirty="0" err="1" smtClean="0">
                <a:solidFill>
                  <a:schemeClr val="tx1"/>
                </a:solidFill>
              </a:rPr>
              <a:t>Mosaicking</a:t>
            </a:r>
            <a:endParaRPr lang="en-US" sz="2400" i="1" dirty="0" smtClean="0">
              <a:solidFill>
                <a:schemeClr val="tx1"/>
              </a:solidFill>
            </a:endParaRPr>
          </a:p>
          <a:p>
            <a:pPr algn="l"/>
            <a:r>
              <a:rPr lang="en-US" sz="2400" i="1" dirty="0">
                <a:solidFill>
                  <a:schemeClr val="tx1"/>
                </a:solidFill>
              </a:rPr>
              <a:t>	</a:t>
            </a:r>
            <a:r>
              <a:rPr lang="en-US" sz="2400" i="1" dirty="0" smtClean="0">
                <a:solidFill>
                  <a:schemeClr val="tx1"/>
                </a:solidFill>
              </a:rPr>
              <a:t>- DEM Generation</a:t>
            </a:r>
          </a:p>
          <a:p>
            <a:pPr algn="l"/>
            <a:r>
              <a:rPr lang="en-US" sz="2400" i="1" dirty="0">
                <a:solidFill>
                  <a:schemeClr val="tx1"/>
                </a:solidFill>
              </a:rPr>
              <a:t>	</a:t>
            </a:r>
            <a:r>
              <a:rPr lang="en-US" sz="2400" i="1" dirty="0" smtClean="0">
                <a:solidFill>
                  <a:schemeClr val="tx1"/>
                </a:solidFill>
              </a:rPr>
              <a:t>- </a:t>
            </a:r>
            <a:r>
              <a:rPr lang="en-US" sz="2400" i="1" dirty="0" err="1" smtClean="0">
                <a:solidFill>
                  <a:schemeClr val="tx1"/>
                </a:solidFill>
              </a:rPr>
              <a:t>Orthophoto</a:t>
            </a:r>
            <a:r>
              <a:rPr lang="en-US" sz="2400" i="1" dirty="0" smtClean="0">
                <a:solidFill>
                  <a:schemeClr val="tx1"/>
                </a:solidFill>
              </a:rPr>
              <a:t> Generation</a:t>
            </a:r>
          </a:p>
          <a:p>
            <a:pPr algn="l"/>
            <a:r>
              <a:rPr lang="en-US" sz="2400" i="1" dirty="0" smtClean="0">
                <a:solidFill>
                  <a:schemeClr val="tx1"/>
                </a:solidFill>
              </a:rPr>
              <a:t>supported by </a:t>
            </a:r>
            <a:r>
              <a:rPr lang="en-US" sz="2400" i="1" dirty="0" err="1" smtClean="0">
                <a:solidFill>
                  <a:schemeClr val="tx1"/>
                </a:solidFill>
              </a:rPr>
              <a:t>Milsoft</a:t>
            </a:r>
            <a:r>
              <a:rPr lang="en-US" sz="2400" i="1" dirty="0" smtClean="0">
                <a:solidFill>
                  <a:schemeClr val="tx1"/>
                </a:solidFill>
              </a:rPr>
              <a:t>.</a:t>
            </a:r>
            <a:endParaRPr lang="en-US" sz="2400" i="1" dirty="0">
              <a:solidFill>
                <a:schemeClr val="tx1"/>
              </a:solidFill>
            </a:endParaRPr>
          </a:p>
          <a:p>
            <a:pPr algn="l"/>
            <a:endParaRPr lang="en-US" sz="2400" i="1" dirty="0" smtClean="0">
              <a:solidFill>
                <a:schemeClr val="tx1"/>
              </a:solidFill>
            </a:endParaRPr>
          </a:p>
        </p:txBody>
      </p:sp>
      <p:graphicFrame>
        <p:nvGraphicFramePr>
          <p:cNvPr id="4" name="Table 3"/>
          <p:cNvGraphicFramePr>
            <a:graphicFrameLocks noGrp="1"/>
          </p:cNvGraphicFramePr>
          <p:nvPr/>
        </p:nvGraphicFramePr>
        <p:xfrm>
          <a:off x="381000" y="381000"/>
          <a:ext cx="8382000" cy="914400"/>
        </p:xfrm>
        <a:graphic>
          <a:graphicData uri="http://schemas.openxmlformats.org/drawingml/2006/table">
            <a:tbl>
              <a:tblPr firstRow="1" bandRow="1">
                <a:tableStyleId>{2D5ABB26-0587-4C30-8999-92F81FD0307C}</a:tableStyleId>
              </a:tblPr>
              <a:tblGrid>
                <a:gridCol w="6248400"/>
                <a:gridCol w="2133600"/>
              </a:tblGrid>
              <a:tr h="914400">
                <a:tc>
                  <a:txBody>
                    <a:bodyPr/>
                    <a:lstStyle/>
                    <a:p>
                      <a:r>
                        <a:rPr lang="en-US" sz="3600" b="1" dirty="0" smtClean="0"/>
                        <a:t>Project</a:t>
                      </a:r>
                      <a:r>
                        <a:rPr lang="en-US" sz="3600" b="1" baseline="0" dirty="0" smtClean="0"/>
                        <a:t> Description</a:t>
                      </a:r>
                      <a:endParaRPr lang="en-US" sz="3600" b="1" dirty="0"/>
                    </a:p>
                  </a:txBody>
                  <a:tcPr/>
                </a:tc>
                <a:tc>
                  <a:txBody>
                    <a:bodyPr/>
                    <a:lstStyle/>
                    <a:p>
                      <a:endParaRPr lang="en-US" dirty="0"/>
                    </a:p>
                  </a:txBody>
                  <a:tcPr/>
                </a:tc>
              </a:tr>
            </a:tbl>
          </a:graphicData>
        </a:graphic>
      </p:graphicFrame>
      <p:pic>
        <p:nvPicPr>
          <p:cNvPr id="5" name="Picture 4" descr="pixrus-trans.png"/>
          <p:cNvPicPr>
            <a:picLocks noChangeAspect="1"/>
          </p:cNvPicPr>
          <p:nvPr/>
        </p:nvPicPr>
        <p:blipFill>
          <a:blip r:embed="rId2" cstate="print"/>
          <a:stretch>
            <a:fillRect/>
          </a:stretch>
        </p:blipFill>
        <p:spPr>
          <a:xfrm>
            <a:off x="6629400" y="381000"/>
            <a:ext cx="2183965" cy="76200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304801"/>
            <a:ext cx="8534400" cy="1066799"/>
          </a:xfrm>
        </p:spPr>
        <p:txBody>
          <a:bodyPr/>
          <a:lstStyle/>
          <a:p>
            <a:r>
              <a:rPr lang="en-US" dirty="0" smtClean="0"/>
              <a:t> </a:t>
            </a:r>
            <a:endParaRPr lang="en-US" dirty="0"/>
          </a:p>
        </p:txBody>
      </p:sp>
      <p:sp>
        <p:nvSpPr>
          <p:cNvPr id="3" name="Subtitle 2"/>
          <p:cNvSpPr>
            <a:spLocks noGrp="1"/>
          </p:cNvSpPr>
          <p:nvPr>
            <p:ph type="subTitle" idx="1"/>
          </p:nvPr>
        </p:nvSpPr>
        <p:spPr>
          <a:xfrm>
            <a:off x="304800" y="1447800"/>
            <a:ext cx="6400800" cy="4114800"/>
          </a:xfrm>
        </p:spPr>
        <p:txBody>
          <a:bodyPr>
            <a:normAutofit/>
          </a:bodyPr>
          <a:lstStyle/>
          <a:p>
            <a:pPr algn="l"/>
            <a:r>
              <a:rPr lang="en-US" sz="2800" dirty="0" smtClean="0">
                <a:solidFill>
                  <a:schemeClr val="tx1"/>
                </a:solidFill>
              </a:rPr>
              <a:t>What is Photogrammetry?</a:t>
            </a:r>
          </a:p>
          <a:p>
            <a:pPr algn="l"/>
            <a:endParaRPr lang="tr-TR" sz="2800" i="1" dirty="0" smtClean="0">
              <a:solidFill>
                <a:schemeClr val="tx1"/>
              </a:solidFill>
            </a:endParaRPr>
          </a:p>
          <a:p>
            <a:pPr algn="l"/>
            <a:r>
              <a:rPr lang="en-US" sz="2400" i="1" dirty="0" smtClean="0">
                <a:solidFill>
                  <a:schemeClr val="tx1"/>
                </a:solidFill>
              </a:rPr>
              <a:t>Photogrammetry is the first remote sensing technology ever developed, in which geometric properties about objects are determined from photographic images. Historically, </a:t>
            </a:r>
            <a:r>
              <a:rPr lang="en-US" sz="2400" i="1" dirty="0" err="1" smtClean="0">
                <a:solidFill>
                  <a:schemeClr val="tx1"/>
                </a:solidFill>
              </a:rPr>
              <a:t>photogrammetry</a:t>
            </a:r>
            <a:r>
              <a:rPr lang="en-US" sz="2400" i="1" dirty="0" smtClean="0">
                <a:solidFill>
                  <a:schemeClr val="tx1"/>
                </a:solidFill>
              </a:rPr>
              <a:t> is as old as modern photography itself, and can be dated to mid-nineteenth century.</a:t>
            </a:r>
            <a:endParaRPr lang="tr-TR" sz="2400" i="1" dirty="0" smtClean="0">
              <a:solidFill>
                <a:schemeClr val="tx1"/>
              </a:solidFill>
            </a:endParaRPr>
          </a:p>
          <a:p>
            <a:pPr algn="l"/>
            <a:endParaRPr lang="en-US" sz="2800" i="1" dirty="0" smtClean="0">
              <a:solidFill>
                <a:schemeClr val="tx1"/>
              </a:solidFill>
            </a:endParaRPr>
          </a:p>
        </p:txBody>
      </p:sp>
      <p:graphicFrame>
        <p:nvGraphicFramePr>
          <p:cNvPr id="4" name="Table 3"/>
          <p:cNvGraphicFramePr>
            <a:graphicFrameLocks noGrp="1"/>
          </p:cNvGraphicFramePr>
          <p:nvPr/>
        </p:nvGraphicFramePr>
        <p:xfrm>
          <a:off x="381000" y="381000"/>
          <a:ext cx="8382000" cy="914400"/>
        </p:xfrm>
        <a:graphic>
          <a:graphicData uri="http://schemas.openxmlformats.org/drawingml/2006/table">
            <a:tbl>
              <a:tblPr firstRow="1" bandRow="1">
                <a:tableStyleId>{2D5ABB26-0587-4C30-8999-92F81FD0307C}</a:tableStyleId>
              </a:tblPr>
              <a:tblGrid>
                <a:gridCol w="6248400"/>
                <a:gridCol w="2133600"/>
              </a:tblGrid>
              <a:tr h="914400">
                <a:tc>
                  <a:txBody>
                    <a:bodyPr/>
                    <a:lstStyle/>
                    <a:p>
                      <a:r>
                        <a:rPr lang="en-US" sz="3600" b="1" dirty="0" smtClean="0"/>
                        <a:t>Project</a:t>
                      </a:r>
                      <a:r>
                        <a:rPr lang="en-US" sz="3600" b="1" baseline="0" dirty="0" smtClean="0"/>
                        <a:t> Description</a:t>
                      </a:r>
                      <a:endParaRPr lang="en-US" sz="3600" b="1" dirty="0"/>
                    </a:p>
                  </a:txBody>
                  <a:tcPr/>
                </a:tc>
                <a:tc>
                  <a:txBody>
                    <a:bodyPr/>
                    <a:lstStyle/>
                    <a:p>
                      <a:endParaRPr lang="en-US" dirty="0"/>
                    </a:p>
                  </a:txBody>
                  <a:tcPr/>
                </a:tc>
              </a:tr>
            </a:tbl>
          </a:graphicData>
        </a:graphic>
      </p:graphicFrame>
      <p:pic>
        <p:nvPicPr>
          <p:cNvPr id="5" name="Picture 4" descr="pixrus-trans.png"/>
          <p:cNvPicPr>
            <a:picLocks noChangeAspect="1"/>
          </p:cNvPicPr>
          <p:nvPr/>
        </p:nvPicPr>
        <p:blipFill>
          <a:blip r:embed="rId2" cstate="print"/>
          <a:stretch>
            <a:fillRect/>
          </a:stretch>
        </p:blipFill>
        <p:spPr>
          <a:xfrm>
            <a:off x="6629400" y="381000"/>
            <a:ext cx="2183965" cy="7620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304801"/>
            <a:ext cx="8534400" cy="1066799"/>
          </a:xfrm>
        </p:spPr>
        <p:txBody>
          <a:bodyPr/>
          <a:lstStyle/>
          <a:p>
            <a:r>
              <a:rPr lang="en-US" dirty="0" smtClean="0"/>
              <a:t> </a:t>
            </a:r>
            <a:endParaRPr lang="en-US" dirty="0"/>
          </a:p>
        </p:txBody>
      </p:sp>
      <p:sp>
        <p:nvSpPr>
          <p:cNvPr id="3" name="Subtitle 2"/>
          <p:cNvSpPr>
            <a:spLocks noGrp="1"/>
          </p:cNvSpPr>
          <p:nvPr>
            <p:ph type="subTitle" idx="1"/>
          </p:nvPr>
        </p:nvSpPr>
        <p:spPr>
          <a:xfrm>
            <a:off x="304800" y="1447800"/>
            <a:ext cx="6400800" cy="4114800"/>
          </a:xfrm>
        </p:spPr>
        <p:txBody>
          <a:bodyPr>
            <a:normAutofit/>
          </a:bodyPr>
          <a:lstStyle/>
          <a:p>
            <a:pPr algn="l"/>
            <a:r>
              <a:rPr lang="en-US" sz="2800" dirty="0" smtClean="0">
                <a:solidFill>
                  <a:schemeClr val="tx1"/>
                </a:solidFill>
              </a:rPr>
              <a:t>Where Photogrammetry</a:t>
            </a:r>
            <a:r>
              <a:rPr lang="tr-TR" sz="2800" dirty="0" smtClean="0">
                <a:solidFill>
                  <a:schemeClr val="tx1"/>
                </a:solidFill>
              </a:rPr>
              <a:t> </a:t>
            </a:r>
            <a:r>
              <a:rPr lang="en-US" sz="2800" dirty="0" smtClean="0">
                <a:solidFill>
                  <a:schemeClr val="tx1"/>
                </a:solidFill>
              </a:rPr>
              <a:t>is used?</a:t>
            </a:r>
          </a:p>
          <a:p>
            <a:pPr algn="l"/>
            <a:endParaRPr lang="en-US" sz="2800" i="1" dirty="0" smtClean="0">
              <a:solidFill>
                <a:schemeClr val="tx1"/>
              </a:solidFill>
            </a:endParaRPr>
          </a:p>
          <a:p>
            <a:pPr algn="l">
              <a:buFontTx/>
              <a:buChar char="-"/>
            </a:pPr>
            <a:r>
              <a:rPr lang="en-US" sz="2800" i="1" dirty="0" smtClean="0">
                <a:solidFill>
                  <a:schemeClr val="tx1"/>
                </a:solidFill>
              </a:rPr>
              <a:t>Topographic mapping,</a:t>
            </a:r>
            <a:br>
              <a:rPr lang="en-US" sz="2800" i="1" dirty="0" smtClean="0">
                <a:solidFill>
                  <a:schemeClr val="tx1"/>
                </a:solidFill>
              </a:rPr>
            </a:br>
            <a:r>
              <a:rPr lang="en-US" sz="2800" i="1" dirty="0" smtClean="0">
                <a:solidFill>
                  <a:schemeClr val="tx1"/>
                </a:solidFill>
              </a:rPr>
              <a:t>-Architecture, engineering, manufacturing, </a:t>
            </a:r>
            <a:br>
              <a:rPr lang="en-US" sz="2800" i="1" dirty="0" smtClean="0">
                <a:solidFill>
                  <a:schemeClr val="tx1"/>
                </a:solidFill>
              </a:rPr>
            </a:br>
            <a:r>
              <a:rPr lang="en-US" sz="2800" i="1" dirty="0" smtClean="0">
                <a:solidFill>
                  <a:schemeClr val="tx1"/>
                </a:solidFill>
              </a:rPr>
              <a:t>-Quality control</a:t>
            </a:r>
            <a:br>
              <a:rPr lang="en-US" sz="2800" i="1" dirty="0" smtClean="0">
                <a:solidFill>
                  <a:schemeClr val="tx1"/>
                </a:solidFill>
              </a:rPr>
            </a:br>
            <a:r>
              <a:rPr lang="en-US" sz="2800" i="1" dirty="0" smtClean="0">
                <a:solidFill>
                  <a:schemeClr val="tx1"/>
                </a:solidFill>
              </a:rPr>
              <a:t>-Geology</a:t>
            </a:r>
            <a:br>
              <a:rPr lang="en-US" sz="2800" i="1" dirty="0" smtClean="0">
                <a:solidFill>
                  <a:schemeClr val="tx1"/>
                </a:solidFill>
              </a:rPr>
            </a:br>
            <a:r>
              <a:rPr lang="en-US" sz="2800" i="1" dirty="0" smtClean="0">
                <a:solidFill>
                  <a:schemeClr val="tx1"/>
                </a:solidFill>
              </a:rPr>
              <a:t>-In movie post production, </a:t>
            </a:r>
            <a:r>
              <a:rPr lang="en-US" sz="2800" i="1" dirty="0" err="1" smtClean="0">
                <a:solidFill>
                  <a:schemeClr val="tx1"/>
                </a:solidFill>
              </a:rPr>
              <a:t>eg</a:t>
            </a:r>
            <a:r>
              <a:rPr lang="en-US" sz="2800" i="1" dirty="0" smtClean="0">
                <a:solidFill>
                  <a:schemeClr val="tx1"/>
                </a:solidFill>
              </a:rPr>
              <a:t>: Fight Club</a:t>
            </a:r>
          </a:p>
        </p:txBody>
      </p:sp>
      <p:graphicFrame>
        <p:nvGraphicFramePr>
          <p:cNvPr id="4" name="Table 3"/>
          <p:cNvGraphicFramePr>
            <a:graphicFrameLocks noGrp="1"/>
          </p:cNvGraphicFramePr>
          <p:nvPr/>
        </p:nvGraphicFramePr>
        <p:xfrm>
          <a:off x="381000" y="381000"/>
          <a:ext cx="8382000" cy="914400"/>
        </p:xfrm>
        <a:graphic>
          <a:graphicData uri="http://schemas.openxmlformats.org/drawingml/2006/table">
            <a:tbl>
              <a:tblPr firstRow="1" bandRow="1">
                <a:tableStyleId>{2D5ABB26-0587-4C30-8999-92F81FD0307C}</a:tableStyleId>
              </a:tblPr>
              <a:tblGrid>
                <a:gridCol w="6248400"/>
                <a:gridCol w="2133600"/>
              </a:tblGrid>
              <a:tr h="914400">
                <a:tc>
                  <a:txBody>
                    <a:bodyPr/>
                    <a:lstStyle/>
                    <a:p>
                      <a:r>
                        <a:rPr lang="en-US" sz="3600" b="1" dirty="0" smtClean="0"/>
                        <a:t>Project</a:t>
                      </a:r>
                      <a:r>
                        <a:rPr lang="en-US" sz="3600" b="1" baseline="0" dirty="0" smtClean="0"/>
                        <a:t> Description</a:t>
                      </a:r>
                      <a:endParaRPr lang="en-US" sz="3600" b="1" dirty="0"/>
                    </a:p>
                  </a:txBody>
                  <a:tcPr/>
                </a:tc>
                <a:tc>
                  <a:txBody>
                    <a:bodyPr/>
                    <a:lstStyle/>
                    <a:p>
                      <a:endParaRPr lang="en-US" dirty="0"/>
                    </a:p>
                  </a:txBody>
                  <a:tcPr/>
                </a:tc>
              </a:tr>
            </a:tbl>
          </a:graphicData>
        </a:graphic>
      </p:graphicFrame>
      <p:pic>
        <p:nvPicPr>
          <p:cNvPr id="5" name="Picture 4" descr="pixrus-trans.png"/>
          <p:cNvPicPr>
            <a:picLocks noChangeAspect="1"/>
          </p:cNvPicPr>
          <p:nvPr/>
        </p:nvPicPr>
        <p:blipFill>
          <a:blip r:embed="rId2" cstate="print"/>
          <a:stretch>
            <a:fillRect/>
          </a:stretch>
        </p:blipFill>
        <p:spPr>
          <a:xfrm>
            <a:off x="6629400" y="381000"/>
            <a:ext cx="2183965" cy="76200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304801"/>
            <a:ext cx="8534400" cy="1066799"/>
          </a:xfrm>
        </p:spPr>
        <p:txBody>
          <a:bodyPr/>
          <a:lstStyle/>
          <a:p>
            <a:r>
              <a:rPr lang="en-US" dirty="0" smtClean="0"/>
              <a:t> </a:t>
            </a:r>
            <a:endParaRPr lang="en-US" dirty="0"/>
          </a:p>
        </p:txBody>
      </p:sp>
      <p:sp>
        <p:nvSpPr>
          <p:cNvPr id="3" name="Subtitle 2"/>
          <p:cNvSpPr>
            <a:spLocks noGrp="1"/>
          </p:cNvSpPr>
          <p:nvPr>
            <p:ph type="subTitle" idx="1"/>
          </p:nvPr>
        </p:nvSpPr>
        <p:spPr>
          <a:xfrm>
            <a:off x="304800" y="1447800"/>
            <a:ext cx="6400800" cy="4114800"/>
          </a:xfrm>
        </p:spPr>
        <p:txBody>
          <a:bodyPr>
            <a:normAutofit/>
          </a:bodyPr>
          <a:lstStyle/>
          <a:p>
            <a:pPr algn="l"/>
            <a:r>
              <a:rPr lang="en-US" sz="2800" dirty="0" smtClean="0">
                <a:solidFill>
                  <a:schemeClr val="tx1"/>
                </a:solidFill>
              </a:rPr>
              <a:t>PPS – </a:t>
            </a:r>
            <a:r>
              <a:rPr lang="en-US" sz="2800" dirty="0" err="1" smtClean="0">
                <a:solidFill>
                  <a:schemeClr val="tx1"/>
                </a:solidFill>
              </a:rPr>
              <a:t>Pix’r’us</a:t>
            </a:r>
            <a:r>
              <a:rPr lang="en-US" sz="2800" dirty="0" smtClean="0">
                <a:solidFill>
                  <a:schemeClr val="tx1"/>
                </a:solidFill>
              </a:rPr>
              <a:t> Photogrammetry Suite, is a Multiple-Document Interfaced </a:t>
            </a:r>
            <a:r>
              <a:rPr lang="en-US" sz="2800" dirty="0" err="1" smtClean="0">
                <a:solidFill>
                  <a:schemeClr val="tx1"/>
                </a:solidFill>
              </a:rPr>
              <a:t>photogrammetry</a:t>
            </a:r>
            <a:r>
              <a:rPr lang="en-US" sz="2800" dirty="0" smtClean="0">
                <a:solidFill>
                  <a:schemeClr val="tx1"/>
                </a:solidFill>
              </a:rPr>
              <a:t> tool with functionalities;</a:t>
            </a:r>
          </a:p>
          <a:p>
            <a:pPr algn="l">
              <a:buFontTx/>
              <a:buChar char="-"/>
            </a:pPr>
            <a:endParaRPr lang="en-US" sz="2800" i="1" dirty="0" smtClean="0">
              <a:solidFill>
                <a:schemeClr val="tx1"/>
              </a:solidFill>
            </a:endParaRPr>
          </a:p>
          <a:p>
            <a:pPr algn="l">
              <a:buFontTx/>
              <a:buChar char="-"/>
            </a:pPr>
            <a:r>
              <a:rPr lang="en-US" sz="2800" i="1" dirty="0" smtClean="0">
                <a:solidFill>
                  <a:schemeClr val="tx1"/>
                </a:solidFill>
              </a:rPr>
              <a:t>DEM Creation</a:t>
            </a:r>
          </a:p>
          <a:p>
            <a:pPr algn="l">
              <a:buFontTx/>
              <a:buChar char="-"/>
            </a:pPr>
            <a:r>
              <a:rPr lang="en-US" sz="2800" i="1" dirty="0" err="1" smtClean="0">
                <a:solidFill>
                  <a:schemeClr val="tx1"/>
                </a:solidFill>
              </a:rPr>
              <a:t>Orthophoto</a:t>
            </a:r>
            <a:r>
              <a:rPr lang="en-US" sz="2800" i="1" dirty="0" smtClean="0">
                <a:solidFill>
                  <a:schemeClr val="tx1"/>
                </a:solidFill>
              </a:rPr>
              <a:t> Creation</a:t>
            </a:r>
          </a:p>
          <a:p>
            <a:pPr algn="l">
              <a:buFontTx/>
              <a:buChar char="-"/>
            </a:pPr>
            <a:r>
              <a:rPr lang="en-US" sz="2800" i="1" dirty="0">
                <a:solidFill>
                  <a:schemeClr val="tx1"/>
                </a:solidFill>
              </a:rPr>
              <a:t> </a:t>
            </a:r>
            <a:r>
              <a:rPr lang="en-US" sz="2800" i="1" dirty="0" smtClean="0">
                <a:solidFill>
                  <a:schemeClr val="tx1"/>
                </a:solidFill>
              </a:rPr>
              <a:t>Image </a:t>
            </a:r>
            <a:r>
              <a:rPr lang="en-US" sz="2800" i="1" dirty="0" err="1" smtClean="0">
                <a:solidFill>
                  <a:schemeClr val="tx1"/>
                </a:solidFill>
              </a:rPr>
              <a:t>Mosaicking</a:t>
            </a:r>
            <a:endParaRPr lang="en-US" sz="2800" i="1" dirty="0" smtClean="0">
              <a:solidFill>
                <a:schemeClr val="tx1"/>
              </a:solidFill>
            </a:endParaRPr>
          </a:p>
          <a:p>
            <a:pPr algn="l">
              <a:buFontTx/>
              <a:buChar char="-"/>
            </a:pPr>
            <a:endParaRPr lang="en-US" sz="2800" i="1" dirty="0" smtClean="0">
              <a:solidFill>
                <a:schemeClr val="tx1"/>
              </a:solidFill>
            </a:endParaRPr>
          </a:p>
        </p:txBody>
      </p:sp>
      <p:graphicFrame>
        <p:nvGraphicFramePr>
          <p:cNvPr id="4" name="Table 3"/>
          <p:cNvGraphicFramePr>
            <a:graphicFrameLocks noGrp="1"/>
          </p:cNvGraphicFramePr>
          <p:nvPr/>
        </p:nvGraphicFramePr>
        <p:xfrm>
          <a:off x="381000" y="381000"/>
          <a:ext cx="8382000" cy="914400"/>
        </p:xfrm>
        <a:graphic>
          <a:graphicData uri="http://schemas.openxmlformats.org/drawingml/2006/table">
            <a:tbl>
              <a:tblPr firstRow="1" bandRow="1">
                <a:tableStyleId>{2D5ABB26-0587-4C30-8999-92F81FD0307C}</a:tableStyleId>
              </a:tblPr>
              <a:tblGrid>
                <a:gridCol w="6248400"/>
                <a:gridCol w="2133600"/>
              </a:tblGrid>
              <a:tr h="914400">
                <a:tc>
                  <a:txBody>
                    <a:bodyPr/>
                    <a:lstStyle/>
                    <a:p>
                      <a:r>
                        <a:rPr lang="en-US" sz="3600" b="1" dirty="0" err="1" smtClean="0"/>
                        <a:t>Pix’r’us</a:t>
                      </a:r>
                      <a:r>
                        <a:rPr lang="en-US" sz="3600" b="1" baseline="0" dirty="0" smtClean="0"/>
                        <a:t> Photogrammetry Suite</a:t>
                      </a:r>
                      <a:endParaRPr lang="en-US" sz="3600" b="1" dirty="0"/>
                    </a:p>
                  </a:txBody>
                  <a:tcPr/>
                </a:tc>
                <a:tc>
                  <a:txBody>
                    <a:bodyPr/>
                    <a:lstStyle/>
                    <a:p>
                      <a:endParaRPr lang="en-US" dirty="0"/>
                    </a:p>
                  </a:txBody>
                  <a:tcPr/>
                </a:tc>
              </a:tr>
            </a:tbl>
          </a:graphicData>
        </a:graphic>
      </p:graphicFrame>
      <p:pic>
        <p:nvPicPr>
          <p:cNvPr id="5" name="Picture 4" descr="pixrus-trans.png"/>
          <p:cNvPicPr>
            <a:picLocks noChangeAspect="1"/>
          </p:cNvPicPr>
          <p:nvPr/>
        </p:nvPicPr>
        <p:blipFill>
          <a:blip r:embed="rId2" cstate="print"/>
          <a:stretch>
            <a:fillRect/>
          </a:stretch>
        </p:blipFill>
        <p:spPr>
          <a:xfrm>
            <a:off x="6629400" y="381000"/>
            <a:ext cx="2183965" cy="76200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304801"/>
            <a:ext cx="8534400" cy="1066799"/>
          </a:xfrm>
        </p:spPr>
        <p:txBody>
          <a:bodyPr/>
          <a:lstStyle/>
          <a:p>
            <a:r>
              <a:rPr lang="en-US" dirty="0" smtClean="0"/>
              <a:t> </a:t>
            </a:r>
            <a:endParaRPr lang="en-US" dirty="0"/>
          </a:p>
        </p:txBody>
      </p:sp>
      <p:sp>
        <p:nvSpPr>
          <p:cNvPr id="3" name="Subtitle 2"/>
          <p:cNvSpPr>
            <a:spLocks noGrp="1"/>
          </p:cNvSpPr>
          <p:nvPr>
            <p:ph type="subTitle" idx="1"/>
          </p:nvPr>
        </p:nvSpPr>
        <p:spPr>
          <a:xfrm>
            <a:off x="304800" y="1447800"/>
            <a:ext cx="6400800" cy="4114800"/>
          </a:xfrm>
        </p:spPr>
        <p:txBody>
          <a:bodyPr>
            <a:normAutofit/>
          </a:bodyPr>
          <a:lstStyle/>
          <a:p>
            <a:pPr algn="l">
              <a:buFontTx/>
              <a:buChar char="-"/>
            </a:pPr>
            <a:r>
              <a:rPr lang="en-US" sz="2800" i="1" dirty="0" smtClean="0">
                <a:solidFill>
                  <a:schemeClr val="tx1"/>
                </a:solidFill>
              </a:rPr>
              <a:t>PPS is developed in C++</a:t>
            </a:r>
          </a:p>
          <a:p>
            <a:pPr algn="l">
              <a:buFontTx/>
              <a:buChar char="-"/>
            </a:pPr>
            <a:r>
              <a:rPr lang="en-US" sz="2800" i="1" dirty="0" smtClean="0">
                <a:solidFill>
                  <a:schemeClr val="tx1"/>
                </a:solidFill>
              </a:rPr>
              <a:t>External libraries used;</a:t>
            </a:r>
          </a:p>
          <a:p>
            <a:pPr lvl="1" algn="l">
              <a:buFontTx/>
              <a:buChar char="-"/>
            </a:pPr>
            <a:r>
              <a:rPr lang="en-US" sz="2400" i="1" dirty="0">
                <a:solidFill>
                  <a:schemeClr val="tx1"/>
                </a:solidFill>
              </a:rPr>
              <a:t> </a:t>
            </a:r>
            <a:r>
              <a:rPr lang="en-US" sz="2400" i="1" dirty="0" err="1" smtClean="0">
                <a:solidFill>
                  <a:schemeClr val="tx1"/>
                </a:solidFill>
              </a:rPr>
              <a:t>OpenCV</a:t>
            </a:r>
            <a:endParaRPr lang="en-US" sz="2400" i="1" dirty="0" smtClean="0">
              <a:solidFill>
                <a:schemeClr val="tx1"/>
              </a:solidFill>
            </a:endParaRPr>
          </a:p>
          <a:p>
            <a:pPr lvl="1" algn="l">
              <a:buFontTx/>
              <a:buChar char="-"/>
            </a:pPr>
            <a:r>
              <a:rPr lang="en-US" sz="2400" i="1" dirty="0" smtClean="0">
                <a:solidFill>
                  <a:schemeClr val="tx1"/>
                </a:solidFill>
              </a:rPr>
              <a:t>GDAL</a:t>
            </a:r>
          </a:p>
          <a:p>
            <a:pPr lvl="1" algn="l">
              <a:buFontTx/>
              <a:buChar char="-"/>
            </a:pPr>
            <a:r>
              <a:rPr lang="en-US" sz="2400" i="1" dirty="0" smtClean="0">
                <a:solidFill>
                  <a:schemeClr val="tx1"/>
                </a:solidFill>
              </a:rPr>
              <a:t>OpenGL</a:t>
            </a:r>
          </a:p>
          <a:p>
            <a:pPr lvl="1" algn="l">
              <a:buFontTx/>
              <a:buChar char="-"/>
            </a:pPr>
            <a:r>
              <a:rPr lang="en-US" sz="2400" i="1" dirty="0">
                <a:solidFill>
                  <a:schemeClr val="tx1"/>
                </a:solidFill>
              </a:rPr>
              <a:t>W</a:t>
            </a:r>
            <a:r>
              <a:rPr lang="en-US" sz="2400" i="1" dirty="0" smtClean="0">
                <a:solidFill>
                  <a:schemeClr val="tx1"/>
                </a:solidFill>
              </a:rPr>
              <a:t>X Widgets</a:t>
            </a:r>
          </a:p>
          <a:p>
            <a:pPr algn="l"/>
            <a:endParaRPr lang="en-US" sz="2800" i="1" dirty="0" smtClean="0">
              <a:solidFill>
                <a:schemeClr val="tx1"/>
              </a:solidFill>
            </a:endParaRPr>
          </a:p>
        </p:txBody>
      </p:sp>
      <p:graphicFrame>
        <p:nvGraphicFramePr>
          <p:cNvPr id="4" name="Table 3"/>
          <p:cNvGraphicFramePr>
            <a:graphicFrameLocks noGrp="1"/>
          </p:cNvGraphicFramePr>
          <p:nvPr/>
        </p:nvGraphicFramePr>
        <p:xfrm>
          <a:off x="381000" y="381000"/>
          <a:ext cx="8382000" cy="914400"/>
        </p:xfrm>
        <a:graphic>
          <a:graphicData uri="http://schemas.openxmlformats.org/drawingml/2006/table">
            <a:tbl>
              <a:tblPr firstRow="1" bandRow="1">
                <a:tableStyleId>{2D5ABB26-0587-4C30-8999-92F81FD0307C}</a:tableStyleId>
              </a:tblPr>
              <a:tblGrid>
                <a:gridCol w="6248400"/>
                <a:gridCol w="2133600"/>
              </a:tblGrid>
              <a:tr h="914400">
                <a:tc>
                  <a:txBody>
                    <a:bodyPr/>
                    <a:lstStyle/>
                    <a:p>
                      <a:r>
                        <a:rPr lang="en-US" sz="3600" b="1" dirty="0" err="1" smtClean="0"/>
                        <a:t>Pix’r’us</a:t>
                      </a:r>
                      <a:r>
                        <a:rPr lang="en-US" sz="3600" b="1" baseline="0" dirty="0" smtClean="0"/>
                        <a:t> Photogrammetry Suite</a:t>
                      </a:r>
                      <a:endParaRPr lang="en-US" sz="3600" b="1" dirty="0"/>
                    </a:p>
                  </a:txBody>
                  <a:tcPr/>
                </a:tc>
                <a:tc>
                  <a:txBody>
                    <a:bodyPr/>
                    <a:lstStyle/>
                    <a:p>
                      <a:endParaRPr lang="en-US" dirty="0"/>
                    </a:p>
                  </a:txBody>
                  <a:tcPr/>
                </a:tc>
              </a:tr>
            </a:tbl>
          </a:graphicData>
        </a:graphic>
      </p:graphicFrame>
      <p:pic>
        <p:nvPicPr>
          <p:cNvPr id="5" name="Picture 4" descr="pixrus-trans.png"/>
          <p:cNvPicPr>
            <a:picLocks noChangeAspect="1"/>
          </p:cNvPicPr>
          <p:nvPr/>
        </p:nvPicPr>
        <p:blipFill>
          <a:blip r:embed="rId2" cstate="print"/>
          <a:stretch>
            <a:fillRect/>
          </a:stretch>
        </p:blipFill>
        <p:spPr>
          <a:xfrm>
            <a:off x="6629400" y="381000"/>
            <a:ext cx="2183965" cy="76200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304801"/>
            <a:ext cx="8534400" cy="1066799"/>
          </a:xfrm>
        </p:spPr>
        <p:txBody>
          <a:bodyPr/>
          <a:lstStyle/>
          <a:p>
            <a:r>
              <a:rPr lang="en-US" dirty="0" smtClean="0"/>
              <a:t> </a:t>
            </a:r>
            <a:endParaRPr lang="en-US" dirty="0"/>
          </a:p>
        </p:txBody>
      </p:sp>
      <p:sp>
        <p:nvSpPr>
          <p:cNvPr id="3" name="Subtitle 2"/>
          <p:cNvSpPr>
            <a:spLocks noGrp="1"/>
          </p:cNvSpPr>
          <p:nvPr>
            <p:ph type="subTitle" idx="1"/>
          </p:nvPr>
        </p:nvSpPr>
        <p:spPr>
          <a:xfrm>
            <a:off x="304800" y="1447800"/>
            <a:ext cx="6400800" cy="4114800"/>
          </a:xfrm>
        </p:spPr>
        <p:txBody>
          <a:bodyPr>
            <a:normAutofit fontScale="92500"/>
          </a:bodyPr>
          <a:lstStyle/>
          <a:p>
            <a:pPr algn="l"/>
            <a:r>
              <a:rPr lang="tr-TR" sz="2800" dirty="0" smtClean="0">
                <a:solidFill>
                  <a:schemeClr val="tx1"/>
                </a:solidFill>
              </a:rPr>
              <a:t>So far we have</a:t>
            </a:r>
            <a:r>
              <a:rPr lang="en-US" sz="2800" dirty="0" smtClean="0">
                <a:solidFill>
                  <a:schemeClr val="tx1"/>
                </a:solidFill>
              </a:rPr>
              <a:t>;</a:t>
            </a:r>
          </a:p>
          <a:p>
            <a:pPr algn="l">
              <a:buFontTx/>
              <a:buChar char="-"/>
            </a:pPr>
            <a:r>
              <a:rPr lang="en-US" sz="2800" dirty="0" smtClean="0">
                <a:solidFill>
                  <a:schemeClr val="tx1"/>
                </a:solidFill>
              </a:rPr>
              <a:t>Developed the interface</a:t>
            </a:r>
          </a:p>
          <a:p>
            <a:pPr algn="l">
              <a:buFontTx/>
              <a:buChar char="-"/>
            </a:pPr>
            <a:r>
              <a:rPr lang="en-US" sz="2800" dirty="0" smtClean="0">
                <a:solidFill>
                  <a:schemeClr val="tx1"/>
                </a:solidFill>
              </a:rPr>
              <a:t>Commonly used </a:t>
            </a:r>
            <a:r>
              <a:rPr lang="en-US" sz="2800" dirty="0" err="1" smtClean="0">
                <a:solidFill>
                  <a:schemeClr val="tx1"/>
                </a:solidFill>
              </a:rPr>
              <a:t>functionalties,eg</a:t>
            </a:r>
            <a:r>
              <a:rPr lang="en-US" sz="2800" dirty="0" smtClean="0">
                <a:solidFill>
                  <a:schemeClr val="tx1"/>
                </a:solidFill>
              </a:rPr>
              <a:t> : save/load</a:t>
            </a:r>
          </a:p>
          <a:p>
            <a:pPr algn="l">
              <a:buFontTx/>
              <a:buChar char="-"/>
            </a:pPr>
            <a:r>
              <a:rPr lang="en-US" sz="2800" dirty="0" smtClean="0">
                <a:solidFill>
                  <a:schemeClr val="tx1"/>
                </a:solidFill>
              </a:rPr>
              <a:t>Integrated all external libraries</a:t>
            </a:r>
          </a:p>
          <a:p>
            <a:pPr algn="l">
              <a:buFontTx/>
              <a:buChar char="-"/>
            </a:pPr>
            <a:r>
              <a:rPr lang="en-US" sz="2800" dirty="0" smtClean="0">
                <a:solidFill>
                  <a:schemeClr val="tx1"/>
                </a:solidFill>
              </a:rPr>
              <a:t>Functionalities added;</a:t>
            </a:r>
          </a:p>
          <a:p>
            <a:pPr lvl="1" algn="l">
              <a:buFontTx/>
              <a:buChar char="-"/>
            </a:pPr>
            <a:r>
              <a:rPr lang="en-US" sz="2400" dirty="0">
                <a:solidFill>
                  <a:schemeClr val="tx1"/>
                </a:solidFill>
              </a:rPr>
              <a:t> </a:t>
            </a:r>
            <a:r>
              <a:rPr lang="en-US" sz="2400" dirty="0" smtClean="0">
                <a:solidFill>
                  <a:schemeClr val="tx1"/>
                </a:solidFill>
              </a:rPr>
              <a:t>Image </a:t>
            </a:r>
            <a:r>
              <a:rPr lang="en-US" sz="2400" dirty="0" err="1" smtClean="0">
                <a:solidFill>
                  <a:schemeClr val="tx1"/>
                </a:solidFill>
              </a:rPr>
              <a:t>Mosaicking</a:t>
            </a:r>
            <a:r>
              <a:rPr lang="en-US" sz="2400" dirty="0" smtClean="0">
                <a:solidFill>
                  <a:schemeClr val="tx1"/>
                </a:solidFill>
              </a:rPr>
              <a:t> – using </a:t>
            </a:r>
            <a:r>
              <a:rPr lang="en-US" sz="2400" dirty="0" err="1" smtClean="0">
                <a:solidFill>
                  <a:schemeClr val="tx1"/>
                </a:solidFill>
              </a:rPr>
              <a:t>homography</a:t>
            </a:r>
            <a:endParaRPr lang="en-US" sz="2400" dirty="0" smtClean="0">
              <a:solidFill>
                <a:schemeClr val="tx1"/>
              </a:solidFill>
            </a:endParaRPr>
          </a:p>
          <a:p>
            <a:pPr lvl="1" algn="l">
              <a:buFontTx/>
              <a:buChar char="-"/>
            </a:pPr>
            <a:r>
              <a:rPr lang="en-US" sz="2400" dirty="0">
                <a:solidFill>
                  <a:schemeClr val="tx1"/>
                </a:solidFill>
              </a:rPr>
              <a:t> </a:t>
            </a:r>
            <a:r>
              <a:rPr lang="en-US" sz="2400" dirty="0" smtClean="0">
                <a:solidFill>
                  <a:schemeClr val="tx1"/>
                </a:solidFill>
              </a:rPr>
              <a:t>Image </a:t>
            </a:r>
            <a:r>
              <a:rPr lang="en-US" sz="2400" dirty="0" err="1" smtClean="0">
                <a:solidFill>
                  <a:schemeClr val="tx1"/>
                </a:solidFill>
              </a:rPr>
              <a:t>Mosaicking</a:t>
            </a:r>
            <a:r>
              <a:rPr lang="en-US" sz="2400" dirty="0" smtClean="0">
                <a:solidFill>
                  <a:schemeClr val="tx1"/>
                </a:solidFill>
              </a:rPr>
              <a:t> – using camera </a:t>
            </a:r>
            <a:r>
              <a:rPr lang="en-US" sz="2400" dirty="0" err="1" smtClean="0">
                <a:solidFill>
                  <a:schemeClr val="tx1"/>
                </a:solidFill>
              </a:rPr>
              <a:t>parametrs</a:t>
            </a:r>
            <a:endParaRPr lang="en-US" sz="2400" dirty="0" smtClean="0">
              <a:solidFill>
                <a:schemeClr val="tx1"/>
              </a:solidFill>
            </a:endParaRPr>
          </a:p>
          <a:p>
            <a:pPr lvl="1" algn="l">
              <a:buFontTx/>
              <a:buChar char="-"/>
            </a:pPr>
            <a:r>
              <a:rPr lang="en-US" sz="2400" dirty="0">
                <a:solidFill>
                  <a:schemeClr val="tx1"/>
                </a:solidFill>
              </a:rPr>
              <a:t> </a:t>
            </a:r>
            <a:r>
              <a:rPr lang="en-US" sz="2400" dirty="0" err="1" smtClean="0">
                <a:solidFill>
                  <a:schemeClr val="tx1"/>
                </a:solidFill>
              </a:rPr>
              <a:t>Orthophoto</a:t>
            </a:r>
            <a:r>
              <a:rPr lang="en-US" sz="2400" dirty="0" smtClean="0">
                <a:solidFill>
                  <a:schemeClr val="tx1"/>
                </a:solidFill>
              </a:rPr>
              <a:t> Creation</a:t>
            </a:r>
          </a:p>
          <a:p>
            <a:pPr lvl="1" algn="l">
              <a:buFontTx/>
              <a:buChar char="-"/>
            </a:pPr>
            <a:r>
              <a:rPr lang="en-US" sz="2400" dirty="0">
                <a:solidFill>
                  <a:schemeClr val="tx1"/>
                </a:solidFill>
              </a:rPr>
              <a:t> </a:t>
            </a:r>
            <a:r>
              <a:rPr lang="en-US" sz="2400" dirty="0" smtClean="0">
                <a:solidFill>
                  <a:schemeClr val="tx1"/>
                </a:solidFill>
              </a:rPr>
              <a:t>Image editor</a:t>
            </a:r>
          </a:p>
        </p:txBody>
      </p:sp>
      <p:graphicFrame>
        <p:nvGraphicFramePr>
          <p:cNvPr id="4" name="Table 3"/>
          <p:cNvGraphicFramePr>
            <a:graphicFrameLocks noGrp="1"/>
          </p:cNvGraphicFramePr>
          <p:nvPr/>
        </p:nvGraphicFramePr>
        <p:xfrm>
          <a:off x="381000" y="381000"/>
          <a:ext cx="8382000" cy="914400"/>
        </p:xfrm>
        <a:graphic>
          <a:graphicData uri="http://schemas.openxmlformats.org/drawingml/2006/table">
            <a:tbl>
              <a:tblPr firstRow="1" bandRow="1">
                <a:tableStyleId>{2D5ABB26-0587-4C30-8999-92F81FD0307C}</a:tableStyleId>
              </a:tblPr>
              <a:tblGrid>
                <a:gridCol w="6248400"/>
                <a:gridCol w="2133600"/>
              </a:tblGrid>
              <a:tr h="914400">
                <a:tc>
                  <a:txBody>
                    <a:bodyPr/>
                    <a:lstStyle/>
                    <a:p>
                      <a:r>
                        <a:rPr lang="en-US" sz="3600" b="1" dirty="0" smtClean="0"/>
                        <a:t>Project Progress</a:t>
                      </a:r>
                      <a:endParaRPr lang="en-US" sz="3600" b="1" dirty="0"/>
                    </a:p>
                  </a:txBody>
                  <a:tcPr/>
                </a:tc>
                <a:tc>
                  <a:txBody>
                    <a:bodyPr/>
                    <a:lstStyle/>
                    <a:p>
                      <a:endParaRPr lang="en-US" dirty="0"/>
                    </a:p>
                  </a:txBody>
                  <a:tcPr/>
                </a:tc>
              </a:tr>
            </a:tbl>
          </a:graphicData>
        </a:graphic>
      </p:graphicFrame>
      <p:pic>
        <p:nvPicPr>
          <p:cNvPr id="5" name="Picture 4" descr="pixrus-trans.png"/>
          <p:cNvPicPr>
            <a:picLocks noChangeAspect="1"/>
          </p:cNvPicPr>
          <p:nvPr/>
        </p:nvPicPr>
        <p:blipFill>
          <a:blip r:embed="rId2" cstate="print"/>
          <a:stretch>
            <a:fillRect/>
          </a:stretch>
        </p:blipFill>
        <p:spPr>
          <a:xfrm>
            <a:off x="6629400" y="381000"/>
            <a:ext cx="2183965" cy="762000"/>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240</TotalTime>
  <Words>323</Words>
  <Application>Microsoft Office PowerPoint</Application>
  <PresentationFormat>On-screen Show (4:3)</PresentationFormat>
  <Paragraphs>172</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Berk</dc:creator>
  <cp:lastModifiedBy>Berk</cp:lastModifiedBy>
  <cp:revision>45</cp:revision>
  <dcterms:created xsi:type="dcterms:W3CDTF">2008-05-06T14:21:00Z</dcterms:created>
  <dcterms:modified xsi:type="dcterms:W3CDTF">2008-06-01T14:30:56Z</dcterms:modified>
</cp:coreProperties>
</file>