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6" r:id="rId10"/>
    <p:sldId id="270" r:id="rId11"/>
    <p:sldId id="267" r:id="rId12"/>
    <p:sldId id="268" r:id="rId13"/>
    <p:sldId id="272" r:id="rId14"/>
    <p:sldId id="273" r:id="rId15"/>
    <p:sldId id="274" r:id="rId16"/>
    <p:sldId id="275" r:id="rId17"/>
    <p:sldId id="277" r:id="rId18"/>
    <p:sldId id="265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B811D2-E489-45FA-976C-9A40BA24B0C4}" type="datetimeFigureOut">
              <a:rPr lang="en-US" smtClean="0"/>
              <a:pPr/>
              <a:t>12/20/2009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ADA2DA-4D46-4F82-A535-DE9109DA9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5029200"/>
            <a:ext cx="7406640" cy="1295400"/>
          </a:xfrm>
        </p:spPr>
        <p:txBody>
          <a:bodyPr>
            <a:normAutofit/>
          </a:bodyPr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The Hardware Security Module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C:\Users\Ali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38200"/>
            <a:ext cx="4835525" cy="406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General Overview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HSM Executive</a:t>
            </a:r>
            <a:r>
              <a:rPr lang="tr-TR" b="1" dirty="0" smtClean="0"/>
              <a:t>  </a:t>
            </a:r>
            <a:r>
              <a:rPr lang="tr-TR" dirty="0" smtClean="0"/>
              <a:t>- </a:t>
            </a:r>
            <a:r>
              <a:rPr lang="en-US" dirty="0" smtClean="0"/>
              <a:t>main picture of HSM</a:t>
            </a:r>
          </a:p>
          <a:p>
            <a:r>
              <a:rPr lang="en-US" b="1" dirty="0" smtClean="0"/>
              <a:t>External communication </a:t>
            </a:r>
            <a:r>
              <a:rPr lang="tr-TR" dirty="0" smtClean="0"/>
              <a:t>- </a:t>
            </a:r>
            <a:r>
              <a:rPr lang="en-US" dirty="0" smtClean="0"/>
              <a:t>for communication with server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General Overview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HSM Executive</a:t>
            </a:r>
            <a:r>
              <a:rPr lang="tr-TR" b="1" dirty="0" smtClean="0"/>
              <a:t>  </a:t>
            </a:r>
            <a:r>
              <a:rPr lang="tr-TR" dirty="0" smtClean="0"/>
              <a:t>- </a:t>
            </a:r>
            <a:r>
              <a:rPr lang="en-US" dirty="0" smtClean="0"/>
              <a:t>main picture of HSM</a:t>
            </a:r>
          </a:p>
          <a:p>
            <a:r>
              <a:rPr lang="en-US" b="1" dirty="0" smtClean="0"/>
              <a:t>External communication </a:t>
            </a:r>
            <a:r>
              <a:rPr lang="tr-TR" dirty="0" smtClean="0"/>
              <a:t>- </a:t>
            </a:r>
            <a:r>
              <a:rPr lang="en-US" dirty="0" smtClean="0"/>
              <a:t>for communication with server </a:t>
            </a:r>
            <a:endParaRPr lang="tr-TR" dirty="0" smtClean="0"/>
          </a:p>
          <a:p>
            <a:r>
              <a:rPr lang="en-US" b="1" dirty="0" smtClean="0"/>
              <a:t>FPGA management </a:t>
            </a:r>
            <a:r>
              <a:rPr lang="tr-TR" dirty="0" smtClean="0"/>
              <a:t>- </a:t>
            </a:r>
            <a:r>
              <a:rPr lang="en-US" dirty="0" smtClean="0"/>
              <a:t>for cryptographic functions, time scheduling and data management</a:t>
            </a:r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sz="3600" b="1" dirty="0" smtClean="0"/>
              <a:t>FPGA </a:t>
            </a:r>
            <a:r>
              <a:rPr lang="tr-TR" sz="3600" b="1" dirty="0" smtClean="0"/>
              <a:t>M</a:t>
            </a:r>
            <a:r>
              <a:rPr lang="en-US" sz="3600" b="1" dirty="0" err="1" smtClean="0"/>
              <a:t>anagement</a:t>
            </a:r>
            <a:r>
              <a:rPr lang="tr-TR" sz="3600" b="1" dirty="0" smtClean="0"/>
              <a:t> Component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Microcontroller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sz="3600" b="1" dirty="0" smtClean="0"/>
              <a:t>FPGA </a:t>
            </a:r>
            <a:r>
              <a:rPr lang="tr-TR" sz="3600" b="1" dirty="0" smtClean="0"/>
              <a:t>M</a:t>
            </a:r>
            <a:r>
              <a:rPr lang="en-US" sz="3600" b="1" dirty="0" err="1" smtClean="0"/>
              <a:t>anagement</a:t>
            </a:r>
            <a:r>
              <a:rPr lang="tr-TR" sz="3600" b="1" dirty="0" smtClean="0"/>
              <a:t> Component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Microcontroller </a:t>
            </a:r>
          </a:p>
          <a:p>
            <a:r>
              <a:rPr lang="tr-TR" dirty="0" smtClean="0"/>
              <a:t>Encryption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sz="3600" b="1" dirty="0" smtClean="0"/>
              <a:t>FPGA </a:t>
            </a:r>
            <a:r>
              <a:rPr lang="tr-TR" sz="3600" b="1" dirty="0" smtClean="0"/>
              <a:t>M</a:t>
            </a:r>
            <a:r>
              <a:rPr lang="en-US" sz="3600" b="1" dirty="0" err="1" smtClean="0"/>
              <a:t>anagement</a:t>
            </a:r>
            <a:r>
              <a:rPr lang="tr-TR" sz="3600" b="1" dirty="0" smtClean="0"/>
              <a:t> Component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Microcontroller </a:t>
            </a:r>
          </a:p>
          <a:p>
            <a:r>
              <a:rPr lang="tr-TR" dirty="0" smtClean="0"/>
              <a:t>Encryption</a:t>
            </a:r>
          </a:p>
          <a:p>
            <a:r>
              <a:rPr lang="tr-TR" dirty="0" smtClean="0"/>
              <a:t>Decryption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sz="3600" b="1" dirty="0" smtClean="0"/>
              <a:t>FPGA </a:t>
            </a:r>
            <a:r>
              <a:rPr lang="tr-TR" sz="3600" b="1" dirty="0" smtClean="0"/>
              <a:t>M</a:t>
            </a:r>
            <a:r>
              <a:rPr lang="en-US" sz="3600" b="1" dirty="0" err="1" smtClean="0"/>
              <a:t>anagement</a:t>
            </a:r>
            <a:r>
              <a:rPr lang="tr-TR" sz="3600" b="1" dirty="0" smtClean="0"/>
              <a:t> Component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Microcontroller </a:t>
            </a:r>
          </a:p>
          <a:p>
            <a:r>
              <a:rPr lang="tr-TR" dirty="0" smtClean="0"/>
              <a:t>Encryption</a:t>
            </a:r>
          </a:p>
          <a:p>
            <a:r>
              <a:rPr lang="tr-TR" dirty="0" smtClean="0"/>
              <a:t>Decryption</a:t>
            </a:r>
          </a:p>
          <a:p>
            <a:r>
              <a:rPr lang="tr-TR" dirty="0" smtClean="0"/>
              <a:t>Hashing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sz="3600" b="1" dirty="0" smtClean="0"/>
              <a:t>FPGA </a:t>
            </a:r>
            <a:r>
              <a:rPr lang="tr-TR" sz="3600" b="1" dirty="0" smtClean="0"/>
              <a:t>M</a:t>
            </a:r>
            <a:r>
              <a:rPr lang="en-US" sz="3600" b="1" dirty="0" err="1" smtClean="0"/>
              <a:t>anagement</a:t>
            </a:r>
            <a:r>
              <a:rPr lang="tr-TR" sz="3600" b="1" dirty="0" smtClean="0"/>
              <a:t> Component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Microcontroller </a:t>
            </a:r>
          </a:p>
          <a:p>
            <a:r>
              <a:rPr lang="tr-TR" dirty="0" smtClean="0"/>
              <a:t>Encryption</a:t>
            </a:r>
          </a:p>
          <a:p>
            <a:r>
              <a:rPr lang="tr-TR" dirty="0" smtClean="0"/>
              <a:t>Decryption</a:t>
            </a:r>
          </a:p>
          <a:p>
            <a:r>
              <a:rPr lang="tr-TR" dirty="0" smtClean="0"/>
              <a:t>Hashing</a:t>
            </a:r>
          </a:p>
          <a:p>
            <a:r>
              <a:rPr lang="tr-TR" dirty="0" smtClean="0"/>
              <a:t>Random Key Generator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sz="3600" b="1" dirty="0" smtClean="0"/>
              <a:t>FPGA </a:t>
            </a:r>
            <a:r>
              <a:rPr lang="tr-TR" sz="3600" b="1" dirty="0" smtClean="0"/>
              <a:t>M</a:t>
            </a:r>
            <a:r>
              <a:rPr lang="en-US" sz="3600" b="1" dirty="0" err="1" smtClean="0"/>
              <a:t>anagement</a:t>
            </a:r>
            <a:r>
              <a:rPr lang="tr-TR" sz="3600" b="1" dirty="0" smtClean="0"/>
              <a:t> Component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Microcontroller </a:t>
            </a:r>
          </a:p>
          <a:p>
            <a:r>
              <a:rPr lang="tr-TR" dirty="0" smtClean="0"/>
              <a:t>Encryption</a:t>
            </a:r>
          </a:p>
          <a:p>
            <a:r>
              <a:rPr lang="tr-TR" dirty="0" smtClean="0"/>
              <a:t>Decryption</a:t>
            </a:r>
          </a:p>
          <a:p>
            <a:r>
              <a:rPr lang="tr-TR" dirty="0" smtClean="0"/>
              <a:t>Hashing</a:t>
            </a:r>
          </a:p>
          <a:p>
            <a:r>
              <a:rPr lang="tr-TR" dirty="0" smtClean="0"/>
              <a:t>Random Key Generator</a:t>
            </a:r>
          </a:p>
          <a:p>
            <a:r>
              <a:rPr lang="tr-TR" dirty="0" smtClean="0"/>
              <a:t>Digital Signature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tr-TR" dirty="0" smtClean="0"/>
              <a:t>General Overview</a:t>
            </a:r>
            <a:endParaRPr 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90600" y="0"/>
          <a:ext cx="8153400" cy="6858000"/>
        </p:xfrm>
        <a:graphic>
          <a:graphicData uri="http://schemas.openxmlformats.org/presentationml/2006/ole">
            <p:oleObj spid="_x0000_s5123" r:id="rId3" imgW="7272872" imgH="852753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/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What hardware will be used?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5410200"/>
            <a:ext cx="7406640" cy="914400"/>
          </a:xfrm>
        </p:spPr>
        <p:txBody>
          <a:bodyPr/>
          <a:lstStyle/>
          <a:p>
            <a:r>
              <a:rPr lang="tr-TR" dirty="0" smtClean="0"/>
              <a:t>		Altium Nanoboard 3000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8577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r-TR" sz="3600" dirty="0" smtClean="0">
                <a:latin typeface="Calibri" pitchFamily="34" charset="0"/>
                <a:cs typeface="Calibri" pitchFamily="34" charset="0"/>
              </a:rPr>
              <a:t>	MAHOhard </a:t>
            </a:r>
            <a:r>
              <a:rPr lang="tr-TR" sz="3600" dirty="0" smtClean="0">
                <a:latin typeface="Calibri" pitchFamily="34" charset="0"/>
                <a:cs typeface="Calibri" pitchFamily="34" charset="0"/>
              </a:rPr>
              <a:t>members</a:t>
            </a:r>
          </a:p>
          <a:p>
            <a:pPr>
              <a:buFont typeface="Arial" pitchFamily="34" charset="0"/>
              <a:buChar char="•"/>
            </a:pPr>
            <a:endParaRPr lang="tr-TR" sz="36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 smtClean="0">
                <a:latin typeface="Calibri" pitchFamily="34" charset="0"/>
                <a:cs typeface="Calibri" pitchFamily="34" charset="0"/>
              </a:rPr>
              <a:t>	To give </a:t>
            </a:r>
            <a:r>
              <a:rPr lang="tr-TR" sz="3600" dirty="0" smtClean="0">
                <a:latin typeface="Calibri" pitchFamily="34" charset="0"/>
                <a:cs typeface="Calibri" pitchFamily="34" charset="0"/>
              </a:rPr>
              <a:t>background</a:t>
            </a:r>
          </a:p>
          <a:p>
            <a:pPr>
              <a:buFont typeface="Arial" pitchFamily="34" charset="0"/>
              <a:buChar char="•"/>
            </a:pPr>
            <a:endParaRPr lang="tr-TR" sz="3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 smtClean="0">
                <a:latin typeface="Calibri" pitchFamily="34" charset="0"/>
                <a:cs typeface="Calibri" pitchFamily="34" charset="0"/>
              </a:rPr>
              <a:t>      Project details</a:t>
            </a:r>
          </a:p>
          <a:p>
            <a:pPr>
              <a:buFont typeface="Arial" pitchFamily="34" charset="0"/>
              <a:buChar char="•"/>
            </a:pPr>
            <a:endParaRPr lang="tr-TR" sz="36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 smtClean="0">
                <a:latin typeface="Calibri" pitchFamily="34" charset="0"/>
                <a:cs typeface="Calibri" pitchFamily="34" charset="0"/>
              </a:rPr>
              <a:t>	Design and implementation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What Languages?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4400" dirty="0" smtClean="0"/>
          </a:p>
          <a:p>
            <a:r>
              <a:rPr lang="tr-TR" sz="4400" dirty="0" smtClean="0"/>
              <a:t>VHDL</a:t>
            </a:r>
          </a:p>
          <a:p>
            <a:endParaRPr lang="tr-TR" sz="4400" dirty="0" smtClean="0"/>
          </a:p>
          <a:p>
            <a:r>
              <a:rPr lang="tr-TR" sz="4400" dirty="0" smtClean="0"/>
              <a:t>Embedded C/C++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Who are we?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19224"/>
            <a:ext cx="5410200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Cryptography</a:t>
            </a:r>
            <a:r>
              <a:rPr lang="tr-TR" sz="3600" b="1" dirty="0" smtClean="0">
                <a:latin typeface="Calibri" pitchFamily="34" charset="0"/>
                <a:cs typeface="Calibri" pitchFamily="34" charset="0"/>
              </a:rPr>
              <a:t> 	- Short History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3810000" cy="462693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Classical Cryptography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Greece: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transposition ciphers (change order of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characters) with the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scytale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5" descr="C:\Users\Ali\Desktop\800px-Skyt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044" y="2362200"/>
            <a:ext cx="375423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Calibri" pitchFamily="34" charset="0"/>
                <a:cs typeface="Calibri" pitchFamily="34" charset="0"/>
              </a:rPr>
              <a:t>Cryptography – Short Story 2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51192" cy="182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Enigma Cipher Machine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Polyalphabetic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substitution (continually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changing substitution alphabet)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24200"/>
            <a:ext cx="3581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Cryptography and HSMs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315200" cy="4800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What have we learned?</a:t>
            </a:r>
          </a:p>
          <a:p>
            <a:pPr>
              <a:buNone/>
            </a:pPr>
            <a:r>
              <a:rPr lang="tr-TR" b="1" dirty="0" smtClean="0"/>
              <a:t>	</a:t>
            </a:r>
            <a:r>
              <a:rPr lang="en-US" b="1" dirty="0" smtClean="0"/>
              <a:t>Cryptography uses SECRET keys</a:t>
            </a: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 we need something to protect these</a:t>
            </a:r>
            <a:r>
              <a:rPr lang="tr-TR" dirty="0" smtClean="0"/>
              <a:t> </a:t>
            </a:r>
            <a:r>
              <a:rPr lang="en-US" dirty="0" smtClean="0"/>
              <a:t>keys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   </a:t>
            </a:r>
            <a:r>
              <a:rPr lang="en-US" b="1" dirty="0" smtClean="0"/>
              <a:t>A Hardware Security Module</a:t>
            </a:r>
            <a:r>
              <a:rPr lang="tr-TR" b="1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Why HSM?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		</a:t>
            </a:r>
            <a:r>
              <a:rPr lang="en-US" sz="4400" b="1" dirty="0" smtClean="0"/>
              <a:t>SECURITY</a:t>
            </a:r>
            <a:endParaRPr lang="tr-TR" sz="4400" dirty="0" smtClean="0"/>
          </a:p>
          <a:p>
            <a:pPr>
              <a:buNone/>
            </a:pPr>
            <a:r>
              <a:rPr lang="tr-TR" dirty="0" smtClean="0"/>
              <a:t>				</a:t>
            </a:r>
            <a:r>
              <a:rPr lang="en-US" b="1" dirty="0" smtClean="0"/>
              <a:t> SECURITY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SECURITY</a:t>
            </a:r>
            <a:r>
              <a:rPr lang="tr-TR" b="1" dirty="0" smtClean="0"/>
              <a:t>	</a:t>
            </a:r>
            <a:r>
              <a:rPr lang="en-US" b="1" dirty="0" smtClean="0"/>
              <a:t>PERFORMANCE</a:t>
            </a:r>
          </a:p>
          <a:p>
            <a:pPr>
              <a:buNone/>
            </a:pPr>
            <a:r>
              <a:rPr lang="tr-TR" b="1" dirty="0" smtClean="0"/>
              <a:t>						</a:t>
            </a:r>
            <a:r>
              <a:rPr lang="en-US" b="1" dirty="0" smtClean="0"/>
              <a:t>SECURITY</a:t>
            </a:r>
          </a:p>
          <a:p>
            <a:pPr>
              <a:buNone/>
            </a:pPr>
            <a:r>
              <a:rPr lang="tr-TR" b="1" dirty="0" smtClean="0"/>
              <a:t>			</a:t>
            </a:r>
            <a:r>
              <a:rPr lang="en-US" sz="4400" b="1" dirty="0" smtClean="0"/>
              <a:t>SECURITY</a:t>
            </a:r>
          </a:p>
          <a:p>
            <a:pPr>
              <a:buNone/>
            </a:pPr>
            <a:r>
              <a:rPr lang="en-US" b="1" dirty="0" smtClean="0"/>
              <a:t>SECURITY</a:t>
            </a:r>
            <a:r>
              <a:rPr lang="tr-TR" b="1" dirty="0" smtClean="0"/>
              <a:t>	P</a:t>
            </a:r>
            <a:r>
              <a:rPr lang="en-US" b="1" dirty="0" smtClean="0"/>
              <a:t>ERFORMANCE</a:t>
            </a:r>
            <a:endParaRPr lang="en-US" dirty="0" smtClean="0"/>
          </a:p>
          <a:p>
            <a:pPr>
              <a:buNone/>
            </a:pPr>
            <a:r>
              <a:rPr lang="tr-TR" b="1" dirty="0" smtClean="0"/>
              <a:t>						</a:t>
            </a:r>
            <a:r>
              <a:rPr lang="en-US" sz="4000" b="1" dirty="0" smtClean="0"/>
              <a:t>SECURITY</a:t>
            </a:r>
          </a:p>
          <a:p>
            <a:pPr>
              <a:buNone/>
            </a:pPr>
            <a:r>
              <a:rPr lang="tr-TR" b="1" dirty="0" smtClean="0"/>
              <a:t>	</a:t>
            </a:r>
            <a:r>
              <a:rPr lang="en-US" b="1" dirty="0" smtClean="0"/>
              <a:t>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What is HSM?		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HSM</a:t>
            </a:r>
          </a:p>
          <a:p>
            <a:r>
              <a:rPr lang="en-US" dirty="0" smtClean="0"/>
              <a:t>Hardware Security Module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Definition</a:t>
            </a:r>
          </a:p>
          <a:p>
            <a:r>
              <a:rPr lang="en-US" dirty="0" smtClean="0"/>
              <a:t>Black box combination </a:t>
            </a:r>
            <a:r>
              <a:rPr lang="tr-TR" dirty="0" smtClean="0"/>
              <a:t>of </a:t>
            </a:r>
            <a:r>
              <a:rPr lang="en-US" dirty="0" smtClean="0"/>
              <a:t>hardware </a:t>
            </a:r>
            <a:r>
              <a:rPr lang="en-US" dirty="0" smtClean="0"/>
              <a:t>and software</a:t>
            </a:r>
          </a:p>
          <a:p>
            <a:r>
              <a:rPr lang="en-US" dirty="0" smtClean="0"/>
              <a:t>Attached a PC or server</a:t>
            </a:r>
          </a:p>
          <a:p>
            <a:r>
              <a:rPr lang="en-US" dirty="0" smtClean="0"/>
              <a:t>Provides cryptographic functions</a:t>
            </a:r>
          </a:p>
          <a:p>
            <a:r>
              <a:rPr lang="en-US" dirty="0" smtClean="0"/>
              <a:t>Physical/logical tamper protection (security)</a:t>
            </a:r>
          </a:p>
          <a:p>
            <a:pPr>
              <a:buNone/>
            </a:pPr>
            <a:r>
              <a:rPr lang="en-US" dirty="0" smtClean="0"/>
              <a:t>(Increased performance)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General Overview (Cont’d)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HSM Executive</a:t>
            </a:r>
            <a:r>
              <a:rPr lang="tr-TR" b="1" dirty="0" smtClean="0"/>
              <a:t>  </a:t>
            </a:r>
            <a:r>
              <a:rPr lang="tr-TR" dirty="0" smtClean="0"/>
              <a:t>- </a:t>
            </a:r>
            <a:r>
              <a:rPr lang="en-US" dirty="0" smtClean="0"/>
              <a:t>main picture of HSM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441</TotalTime>
  <Words>214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Slide 1</vt:lpstr>
      <vt:lpstr>Agenda</vt:lpstr>
      <vt:lpstr>Who are we? </vt:lpstr>
      <vt:lpstr>Cryptography  - Short History</vt:lpstr>
      <vt:lpstr>Cryptography – Short Story 2</vt:lpstr>
      <vt:lpstr>Cryptography and HSMs</vt:lpstr>
      <vt:lpstr>Why HSM?</vt:lpstr>
      <vt:lpstr>What is HSM?   </vt:lpstr>
      <vt:lpstr>General Overview (Cont’d)</vt:lpstr>
      <vt:lpstr>General Overview (Cont’d)</vt:lpstr>
      <vt:lpstr>General Overview (Cont’d)</vt:lpstr>
      <vt:lpstr>FPGA Management Component</vt:lpstr>
      <vt:lpstr>FPGA Management Component</vt:lpstr>
      <vt:lpstr>FPGA Management Component</vt:lpstr>
      <vt:lpstr>FPGA Management Component</vt:lpstr>
      <vt:lpstr>FPGA Management Component</vt:lpstr>
      <vt:lpstr>FPGA Management Component</vt:lpstr>
      <vt:lpstr>General Overview</vt:lpstr>
      <vt:lpstr>What hardware will be used?</vt:lpstr>
      <vt:lpstr>What Languages?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Ali</cp:lastModifiedBy>
  <cp:revision>39</cp:revision>
  <dcterms:created xsi:type="dcterms:W3CDTF">2009-12-19T13:50:00Z</dcterms:created>
  <dcterms:modified xsi:type="dcterms:W3CDTF">2009-12-20T19:23:20Z</dcterms:modified>
</cp:coreProperties>
</file>