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7"/>
  </p:notesMasterIdLst>
  <p:handoutMasterIdLst>
    <p:handoutMasterId r:id="rId18"/>
  </p:handoutMasterIdLst>
  <p:sldIdLst>
    <p:sldId id="256" r:id="rId2"/>
    <p:sldId id="278" r:id="rId3"/>
    <p:sldId id="280" r:id="rId4"/>
    <p:sldId id="281" r:id="rId5"/>
    <p:sldId id="293" r:id="rId6"/>
    <p:sldId id="285" r:id="rId7"/>
    <p:sldId id="294" r:id="rId8"/>
    <p:sldId id="292" r:id="rId9"/>
    <p:sldId id="296" r:id="rId10"/>
    <p:sldId id="297" r:id="rId11"/>
    <p:sldId id="298" r:id="rId12"/>
    <p:sldId id="299" r:id="rId13"/>
    <p:sldId id="300" r:id="rId14"/>
    <p:sldId id="295" r:id="rId15"/>
    <p:sldId id="291"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kayali" initials="" lastIdx="33" clrIdx="0"/>
  <p:cmAuthor id="1" name="e000018" initials="" lastIdx="66" clrIdx="1"/>
  <p:cmAuthor id="2" name="SUNUM" initials="" lastIdx="17" clrIdx="2"/>
  <p:cmAuthor id="3" name="Windows User" initials="WU"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9933"/>
    <a:srgbClr val="FF9900"/>
    <a:srgbClr val="FFE7E7"/>
    <a:srgbClr val="339933"/>
    <a:srgbClr val="99CCFF"/>
    <a:srgbClr val="7BA79D"/>
    <a:srgbClr val="7BA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8" autoAdjust="0"/>
    <p:restoredTop sz="78055" autoAdjust="0"/>
  </p:normalViewPr>
  <p:slideViewPr>
    <p:cSldViewPr>
      <p:cViewPr varScale="1">
        <p:scale>
          <a:sx n="57" d="100"/>
          <a:sy n="57" d="100"/>
        </p:scale>
        <p:origin x="-1650" y="-78"/>
      </p:cViewPr>
      <p:guideLst>
        <p:guide orient="horz" pos="2160"/>
        <p:guide pos="2880"/>
      </p:guideLst>
    </p:cSldViewPr>
  </p:slideViewPr>
  <p:outlineViewPr>
    <p:cViewPr>
      <p:scale>
        <a:sx n="33" d="100"/>
        <a:sy n="33" d="100"/>
      </p:scale>
      <p:origin x="0" y="3270"/>
    </p:cViewPr>
  </p:outlineViewPr>
  <p:notesTextViewPr>
    <p:cViewPr>
      <p:scale>
        <a:sx n="100" d="100"/>
        <a:sy n="100" d="100"/>
      </p:scale>
      <p:origin x="0" y="0"/>
    </p:cViewPr>
  </p:notesTextViewPr>
  <p:sorterViewPr>
    <p:cViewPr>
      <p:scale>
        <a:sx n="66" d="100"/>
        <a:sy n="66" d="100"/>
      </p:scale>
      <p:origin x="0" y="12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3C68563-4ED9-49BD-94EC-364EC1E70DC6}" type="datetimeFigureOut">
              <a:rPr lang="en-US"/>
              <a:pPr>
                <a:defRPr/>
              </a:pPr>
              <a:t>5/16/2011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EA9C794B-6167-447F-BA77-452052712C0A}" type="slidenum">
              <a:rPr lang="en-US"/>
              <a:pPr>
                <a:defRPr/>
              </a:pPr>
              <a:t>‹#›</a:t>
            </a:fld>
            <a:endParaRPr lang="en-US"/>
          </a:p>
        </p:txBody>
      </p:sp>
    </p:spTree>
    <p:extLst>
      <p:ext uri="{BB962C8B-B14F-4D97-AF65-F5344CB8AC3E}">
        <p14:creationId xmlns:p14="http://schemas.microsoft.com/office/powerpoint/2010/main" val="8259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F84273E-FAE4-4F06-9E80-A8D0BC73E4DF}" type="datetimeFigureOut">
              <a:rPr lang="en-US"/>
              <a:pPr>
                <a:defRPr/>
              </a:pPr>
              <a:t>5/16/2011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15FCA4D-2814-4A79-A092-40A1B73433AF}" type="slidenum">
              <a:rPr lang="en-US"/>
              <a:pPr>
                <a:defRPr/>
              </a:pPr>
              <a:t>‹#›</a:t>
            </a:fld>
            <a:endParaRPr lang="en-US"/>
          </a:p>
        </p:txBody>
      </p:sp>
    </p:spTree>
    <p:extLst>
      <p:ext uri="{BB962C8B-B14F-4D97-AF65-F5344CB8AC3E}">
        <p14:creationId xmlns:p14="http://schemas.microsoft.com/office/powerpoint/2010/main" val="267074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51202"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Hi,</a:t>
            </a:r>
            <a:r>
              <a:rPr lang="en-US" baseline="0" dirty="0" smtClean="0"/>
              <a:t> my name is mert degirmenci. And in the following ten minutes I will be presenting you our graduation project. Virtual Turkey. Before we go into details of the project. I want to introduce you my team mates. </a:t>
            </a:r>
            <a:r>
              <a:rPr lang="en-US" baseline="0" dirty="0" err="1" smtClean="0"/>
              <a:t>Cinar</a:t>
            </a:r>
            <a:r>
              <a:rPr lang="en-US" baseline="0" dirty="0" smtClean="0"/>
              <a:t> </a:t>
            </a:r>
            <a:r>
              <a:rPr lang="en-US" baseline="0" dirty="0" err="1" smtClean="0"/>
              <a:t>kilcioglu</a:t>
            </a:r>
            <a:r>
              <a:rPr lang="en-US" baseline="0" dirty="0" smtClean="0"/>
              <a:t> and </a:t>
            </a:r>
            <a:r>
              <a:rPr lang="en-US" baseline="0" dirty="0" err="1" smtClean="0"/>
              <a:t>umit</a:t>
            </a:r>
            <a:r>
              <a:rPr lang="en-US" baseline="0" dirty="0" smtClean="0"/>
              <a:t> </a:t>
            </a:r>
            <a:r>
              <a:rPr lang="en-US" baseline="0" dirty="0" err="1" smtClean="0"/>
              <a:t>buyuksahin</a:t>
            </a:r>
            <a:r>
              <a:rPr lang="en-US" baseline="0" dirty="0" smtClean="0"/>
              <a:t> and me constitutes MECAC project group. This project is </a:t>
            </a:r>
            <a:r>
              <a:rPr lang="en-US" baseline="0" dirty="0" err="1" smtClean="0"/>
              <a:t>sponpored</a:t>
            </a:r>
            <a:r>
              <a:rPr lang="en-US" baseline="0" dirty="0" smtClean="0"/>
              <a:t> by Modeling and Simulation Center. And our group advisor is Umit Rusen Aktas. Lets have a look at outline of today.</a:t>
            </a:r>
            <a:endParaRPr lang="tr-TR" dirty="0" smtClean="0"/>
          </a:p>
        </p:txBody>
      </p:sp>
      <p:sp>
        <p:nvSpPr>
          <p:cNvPr id="4" name="3 Slayt Numarası Yer Tutucusu"/>
          <p:cNvSpPr>
            <a:spLocks noGrp="1"/>
          </p:cNvSpPr>
          <p:nvPr>
            <p:ph type="sldNum" sz="quarter" idx="5"/>
          </p:nvPr>
        </p:nvSpPr>
        <p:spPr/>
        <p:txBody>
          <a:bodyPr/>
          <a:lstStyle/>
          <a:p>
            <a:pPr>
              <a:defRPr/>
            </a:pPr>
            <a:fld id="{22092043-C29E-4CFA-B42B-3FF6F2AB0D0F}"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So that’s all I have wanted to present about Virtual Turkey. Thank you</a:t>
            </a:r>
            <a:r>
              <a:rPr lang="en-US" baseline="0" dirty="0" smtClean="0"/>
              <a:t> for listening my presentation.</a:t>
            </a:r>
          </a:p>
          <a:p>
            <a:endParaRPr lang="en-US" baseline="0" dirty="0" smtClean="0"/>
          </a:p>
          <a:p>
            <a:r>
              <a:rPr lang="en-US" baseline="0" dirty="0" smtClean="0"/>
              <a:t>If you have any questions I and my team mates </a:t>
            </a:r>
            <a:r>
              <a:rPr lang="en-US" baseline="0" smtClean="0"/>
              <a:t>can answer them all.</a:t>
            </a:r>
            <a:endParaRPr lang="tr-TR"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15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Outline</a:t>
            </a:r>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The name of the project is virtual Turkey. It is planned to be a desktop</a:t>
            </a:r>
            <a:r>
              <a:rPr lang="en-US" baseline="0" dirty="0" smtClean="0"/>
              <a:t> game. So there wont be a browser support for it. Virtual Turkey is a </a:t>
            </a:r>
            <a:r>
              <a:rPr lang="en-US" baseline="0" dirty="0" err="1" smtClean="0"/>
              <a:t>masssively</a:t>
            </a:r>
            <a:r>
              <a:rPr lang="en-US" baseline="0" dirty="0" smtClean="0"/>
              <a:t> multiplayer online role playing game. The sources of the project will be released under GPL </a:t>
            </a:r>
            <a:r>
              <a:rPr lang="en-US" baseline="0" dirty="0" err="1" smtClean="0"/>
              <a:t>licence</a:t>
            </a:r>
            <a:r>
              <a:rPr lang="en-US" baseline="0" dirty="0" smtClean="0"/>
              <a:t> so that everybody will have the chance to contribute to it. The main aim of such project is to bolster touristic interest in Turkey. So that culture enthusiast will have the chance to get to know about touristic sight seeing places in Turkey before visiting. This would hopefully increase the culture </a:t>
            </a:r>
            <a:r>
              <a:rPr lang="en-US" baseline="0" dirty="0" err="1" smtClean="0"/>
              <a:t>tourisim</a:t>
            </a:r>
            <a:r>
              <a:rPr lang="en-US" baseline="0" dirty="0" smtClean="0"/>
              <a:t> in Turkey. Here is a sample map from the game. As you see the scenario takes place in Turkey.  As you see, in the persistent world, there are numbers of quests that causal MMOG players can follow aligned with the game story. But virtual Turkey is not only open source MMOG project.</a:t>
            </a:r>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There has been quite few</a:t>
            </a:r>
            <a:r>
              <a:rPr lang="en-US" baseline="0" dirty="0" smtClean="0"/>
              <a:t> successful open source MMOG projects. </a:t>
            </a:r>
            <a:r>
              <a:rPr lang="en-US" baseline="0" dirty="0" err="1" smtClean="0"/>
              <a:t>WorldForge</a:t>
            </a:r>
            <a:r>
              <a:rPr lang="en-US" baseline="0" dirty="0" smtClean="0"/>
              <a:t> is the most successful one and in fact the only one we could found online. Even that one can not be compared to leading MMOGS such as World of </a:t>
            </a:r>
            <a:r>
              <a:rPr lang="en-US" baseline="0" dirty="0" err="1" smtClean="0"/>
              <a:t>Warcraft</a:t>
            </a:r>
            <a:r>
              <a:rPr lang="en-US" baseline="0" dirty="0" smtClean="0"/>
              <a:t> which has ten million subscribers. The reason for this is that MMOG deployment is costly. Server and the bandwidth requirements are quite huge for an open source project to handle. Even if you can handle the development though its quite challenging as such project requires coordination, the cost of maintaining an open source project is unbearable. So there are number of problems with Virtual Turkey. When we have first considered this as our project, we were well aware of this problems but committed to the purpose of doing something good for touristic attraction to Turkey.</a:t>
            </a:r>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Short</a:t>
            </a:r>
            <a:r>
              <a:rPr lang="en-US" baseline="0" dirty="0" smtClean="0"/>
              <a:t> video of the game</a:t>
            </a:r>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Open-source project requires maintainability, portability and scalability. </a:t>
            </a:r>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r>
              <a:rPr lang="en-US" dirty="0" smtClean="0"/>
              <a:t>Once</a:t>
            </a:r>
            <a:r>
              <a:rPr lang="en-US" baseline="0" dirty="0" smtClean="0"/>
              <a:t> we started the project, it could be played by at most 4 players concurrently. It contradicts with the term “Massively Multiplayer”</a:t>
            </a:r>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8434"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06911EEA-A54C-4B0E-8A57-0BFA81A65A91}"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EE30171E-8B99-4E6C-82F2-422A2E9614F6}" type="datetime1">
              <a:rPr lang="en-US"/>
              <a:pPr>
                <a:defRPr/>
              </a:pPr>
              <a:t>5/16/2011</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65A7C3C2-CB84-4C0F-8C4C-C77DC2FA93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3646C21-6C86-4A88-90C7-FAF7BE1DFD53}" type="datetime1">
              <a:rPr lang="en-US"/>
              <a:pPr>
                <a:defRPr/>
              </a:pPr>
              <a:t>5/16/2011</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3EB871D-FAC8-41C5-9534-EF99019F2B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smtClean="0"/>
            </a:lvl1pPr>
          </a:lstStyle>
          <a:p>
            <a:pPr>
              <a:defRPr/>
            </a:pPr>
            <a:fld id="{C36B116D-7AC1-40EC-99CC-74291AC2B198}" type="datetime1">
              <a:rPr lang="en-US"/>
              <a:pPr>
                <a:defRPr/>
              </a:pPr>
              <a:t>5/16/2011</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A53C3FBE-0BA2-47CC-916A-D1E7B4F5DBD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descr="logo1.gif"/>
          <p:cNvPicPr>
            <a:picLocks noChangeAspect="1"/>
          </p:cNvPicPr>
          <p:nvPr userDrawn="1"/>
        </p:nvPicPr>
        <p:blipFill>
          <a:blip r:embed="rId2" cstate="print"/>
          <a:srcRect/>
          <a:stretch>
            <a:fillRect/>
          </a:stretch>
        </p:blipFill>
        <p:spPr bwMode="auto">
          <a:xfrm>
            <a:off x="685800" y="6027738"/>
            <a:ext cx="628650" cy="525462"/>
          </a:xfrm>
          <a:prstGeom prst="rect">
            <a:avLst/>
          </a:prstGeom>
          <a:noFill/>
          <a:ln w="9525">
            <a:noFill/>
            <a:miter lim="800000"/>
            <a:headEnd/>
            <a:tailEnd/>
          </a:ln>
        </p:spPr>
      </p:pic>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smtClean="0"/>
            </a:lvl1pPr>
          </a:lstStyle>
          <a:p>
            <a:pPr>
              <a:defRPr/>
            </a:pPr>
            <a:fld id="{BDBCAF1D-F066-4F05-BF30-482F47AD566B}" type="datetime1">
              <a:rPr lang="en-US"/>
              <a:pPr>
                <a:defRPr/>
              </a:pPr>
              <a:t>5/16/2011</a:t>
            </a:fld>
            <a:endParaRPr lang="en-US"/>
          </a:p>
        </p:txBody>
      </p:sp>
      <p:sp>
        <p:nvSpPr>
          <p:cNvPr id="6" name="Footer Placeholder 2"/>
          <p:cNvSpPr>
            <a:spLocks noGrp="1"/>
          </p:cNvSpPr>
          <p:nvPr>
            <p:ph type="ftr" sz="quarter" idx="11"/>
          </p:nvPr>
        </p:nvSpPr>
        <p:spPr/>
        <p:txBody>
          <a:bodyPr/>
          <a:lstStyle>
            <a:lvl1pPr>
              <a:defRPr dirty="0"/>
            </a:lvl1pPr>
          </a:lstStyle>
          <a:p>
            <a:pPr>
              <a:defRPr/>
            </a:pPr>
            <a:endParaRPr lang="en-US"/>
          </a:p>
        </p:txBody>
      </p:sp>
      <p:sp>
        <p:nvSpPr>
          <p:cNvPr id="7" name="Slide Number Placeholder 22"/>
          <p:cNvSpPr>
            <a:spLocks noGrp="1"/>
          </p:cNvSpPr>
          <p:nvPr>
            <p:ph type="sldNum" sz="quarter" idx="12"/>
          </p:nvPr>
        </p:nvSpPr>
        <p:spPr>
          <a:xfrm>
            <a:off x="4419600" y="6613525"/>
            <a:ext cx="533400" cy="244475"/>
          </a:xfrm>
        </p:spPr>
        <p:txBody>
          <a:bodyPr/>
          <a:lstStyle>
            <a:lvl1pPr>
              <a:defRPr>
                <a:solidFill>
                  <a:srgbClr val="FF0000"/>
                </a:solidFill>
              </a:defRPr>
            </a:lvl1pPr>
          </a:lstStyle>
          <a:p>
            <a:pPr>
              <a:defRPr/>
            </a:pPr>
            <a:fld id="{32090542-38A2-4668-93CB-8E6C0D657809}" type="slidenum">
              <a:rPr lang="en-US"/>
              <a:pPr>
                <a:defRPr/>
              </a:pPr>
              <a:t>‹#›</a:t>
            </a:fld>
            <a:endParaRPr lang="en-US" dirty="0"/>
          </a:p>
        </p:txBody>
      </p:sp>
      <p:pic>
        <p:nvPicPr>
          <p:cNvPr id="62465" name="Picture 1"/>
          <p:cNvPicPr>
            <a:picLocks noChangeAspect="1" noChangeArrowheads="1"/>
          </p:cNvPicPr>
          <p:nvPr userDrawn="1"/>
        </p:nvPicPr>
        <p:blipFill>
          <a:blip r:embed="rId3" cstate="print"/>
          <a:srcRect/>
          <a:stretch>
            <a:fillRect/>
          </a:stretch>
        </p:blipFill>
        <p:spPr bwMode="auto">
          <a:xfrm>
            <a:off x="8039100" y="5943600"/>
            <a:ext cx="647700" cy="6477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smtClean="0"/>
            </a:lvl1pPr>
          </a:lstStyle>
          <a:p>
            <a:pPr>
              <a:defRPr/>
            </a:pPr>
            <a:fld id="{9A4A6FC8-A69D-46F9-A959-08846532B3D5}" type="datetime1">
              <a:rPr lang="en-US"/>
              <a:pPr>
                <a:defRPr/>
              </a:pPr>
              <a:t>5/16/2011</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7D1C91E1-773F-46D0-908D-C6A3D5D5FAA9}"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smtClean="0"/>
            </a:lvl1pPr>
          </a:lstStyle>
          <a:p>
            <a:pPr>
              <a:defRPr/>
            </a:pPr>
            <a:fld id="{688B615A-D189-483C-95A2-672919CB26D5}" type="datetime1">
              <a:rPr lang="en-US"/>
              <a:pPr>
                <a:defRPr/>
              </a:pPr>
              <a:t>5/16/2011</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78F0020F-8576-4769-B750-C03A4EC6470F}"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smtClean="0"/>
            </a:lvl1pPr>
          </a:lstStyle>
          <a:p>
            <a:pPr>
              <a:defRPr/>
            </a:pPr>
            <a:fld id="{530DBE8A-6B97-4428-B4E3-7741D2ED1347}" type="datetime1">
              <a:rPr lang="en-US"/>
              <a:pPr>
                <a:defRPr/>
              </a:pPr>
              <a:t>5/16/2011</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864701A2-9953-42CB-8E1C-AAAA33673870}"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8E6C1633-66A0-4330-B7BB-2942B30EE186}" type="datetime1">
              <a:rPr lang="en-US"/>
              <a:pPr>
                <a:defRPr/>
              </a:pPr>
              <a:t>5/16/2011</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243DF0C0-D684-4619-B5BD-B3D4F5F9E0C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71AB454-827D-412D-A90E-93E1906526C2}" type="datetime1">
              <a:rPr lang="en-US"/>
              <a:pPr>
                <a:defRPr/>
              </a:pPr>
              <a:t>5/16/2011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0741DA7C-2D1E-4A5C-8A92-B1C9BEC8073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02234B78-12E2-4927-A4D4-1795AA0BCF1B}" type="datetime1">
              <a:rPr lang="en-US"/>
              <a:pPr>
                <a:defRPr/>
              </a:pPr>
              <a:t>5/16/2011</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FB25065-BB80-4FC0-9F7E-950E5820F0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smtClean="0"/>
            </a:lvl1pPr>
          </a:lstStyle>
          <a:p>
            <a:pPr>
              <a:defRPr/>
            </a:pPr>
            <a:fld id="{279EC1C7-A1B9-46D5-9C27-BB481BC01854}" type="datetime1">
              <a:rPr lang="en-US"/>
              <a:pPr>
                <a:defRPr/>
              </a:pPr>
              <a:t>5/16/2011</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982A3844-28D4-46C5-8948-E1EEB77BD873}"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8356AF3E-A32D-4288-B20B-AE4DBE53D4A2}" type="datetime1">
              <a:rPr lang="en-US"/>
              <a:pPr>
                <a:defRPr/>
              </a:pPr>
              <a:t>5/16/2011</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644E2FF0-1D17-465B-BCA4-7787DC3287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29" r:id="rId6"/>
    <p:sldLayoutId id="2147483737" r:id="rId7"/>
    <p:sldLayoutId id="2147483730" r:id="rId8"/>
    <p:sldLayoutId id="2147483738" r:id="rId9"/>
    <p:sldLayoutId id="2147483731" r:id="rId10"/>
    <p:sldLayoutId id="2147483739" r:id="rId11"/>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avi"/><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4343400"/>
            <a:ext cx="5867400" cy="1828800"/>
          </a:xfrm>
        </p:spPr>
        <p:txBody>
          <a:bodyPr>
            <a:normAutofit/>
          </a:bodyPr>
          <a:lstStyle/>
          <a:p>
            <a:pPr algn="ctr" fontAlgn="auto">
              <a:spcAft>
                <a:spcPts val="0"/>
              </a:spcAft>
              <a:defRPr/>
            </a:pPr>
            <a:r>
              <a:rPr lang="en-US" sz="2400" b="1" dirty="0" smtClean="0">
                <a:solidFill>
                  <a:schemeClr val="tx1"/>
                </a:solidFill>
                <a:latin typeface="Corbel" pitchFamily="34" charset="0"/>
              </a:rPr>
              <a:t>CENG </a:t>
            </a:r>
            <a:r>
              <a:rPr lang="en-US" sz="2400" b="1" dirty="0" smtClean="0">
                <a:solidFill>
                  <a:schemeClr val="tx1"/>
                </a:solidFill>
                <a:latin typeface="Calibri" pitchFamily="34" charset="0"/>
                <a:cs typeface="Calibri" pitchFamily="34" charset="0"/>
              </a:rPr>
              <a:t>492</a:t>
            </a:r>
            <a:r>
              <a:rPr lang="en-US" sz="2400" b="1" dirty="0" smtClean="0">
                <a:solidFill>
                  <a:schemeClr val="tx1"/>
                </a:solidFill>
                <a:latin typeface="Corbel" pitchFamily="34" charset="0"/>
              </a:rPr>
              <a:t> – COMPUTER ENGINEERING DESIGN </a:t>
            </a:r>
            <a:r>
              <a:rPr lang="en-US" sz="2400" b="1" dirty="0" smtClean="0">
                <a:solidFill>
                  <a:schemeClr val="tx1"/>
                </a:solidFill>
                <a:latin typeface="Calibri" pitchFamily="34" charset="0"/>
                <a:cs typeface="Calibri" pitchFamily="34" charset="0"/>
              </a:rPr>
              <a:t>2</a:t>
            </a:r>
            <a:r>
              <a:rPr lang="tr-TR" sz="2800" b="1" dirty="0" smtClean="0">
                <a:solidFill>
                  <a:schemeClr val="tx1"/>
                </a:solidFill>
                <a:latin typeface="Corbel" pitchFamily="34" charset="0"/>
              </a:rPr>
              <a:t/>
            </a:r>
            <a:br>
              <a:rPr lang="tr-TR" sz="2800" b="1" dirty="0" smtClean="0">
                <a:solidFill>
                  <a:schemeClr val="tx1"/>
                </a:solidFill>
                <a:latin typeface="Corbel" pitchFamily="34" charset="0"/>
              </a:rPr>
            </a:br>
            <a:endParaRPr lang="tr-TR" sz="2800" b="1" dirty="0">
              <a:solidFill>
                <a:schemeClr val="tx1"/>
              </a:solidFill>
              <a:latin typeface="Corbel" pitchFamily="34" charset="0"/>
            </a:endParaRPr>
          </a:p>
        </p:txBody>
      </p:sp>
      <p:sp>
        <p:nvSpPr>
          <p:cNvPr id="15362" name="Subtitle 2"/>
          <p:cNvSpPr>
            <a:spLocks noGrp="1"/>
          </p:cNvSpPr>
          <p:nvPr>
            <p:ph type="subTitle" idx="1"/>
          </p:nvPr>
        </p:nvSpPr>
        <p:spPr>
          <a:xfrm>
            <a:off x="2362200" y="6049963"/>
            <a:ext cx="6705600" cy="685800"/>
          </a:xfrm>
        </p:spPr>
        <p:txBody>
          <a:bodyPr/>
          <a:lstStyle/>
          <a:p>
            <a:pPr eaLnBrk="1" hangingPunct="1"/>
            <a:r>
              <a:rPr lang="en-US" dirty="0" smtClean="0">
                <a:latin typeface="Calibri" pitchFamily="34" charset="0"/>
              </a:rPr>
              <a:t>May 16, 2011</a:t>
            </a:r>
          </a:p>
        </p:txBody>
      </p:sp>
      <p:sp>
        <p:nvSpPr>
          <p:cNvPr id="4" name="Title 1"/>
          <p:cNvSpPr txBox="1">
            <a:spLocks/>
          </p:cNvSpPr>
          <p:nvPr/>
        </p:nvSpPr>
        <p:spPr>
          <a:xfrm>
            <a:off x="0" y="0"/>
            <a:ext cx="9144000" cy="1828800"/>
          </a:xfrm>
          <a:prstGeom prst="rect">
            <a:avLst/>
          </a:prstGeom>
        </p:spPr>
        <p:txBody>
          <a:bodyPr anchor="b">
            <a:normAutofit/>
          </a:bodyPr>
          <a:lstStyle/>
          <a:p>
            <a:pPr algn="ctr" fontAlgn="auto">
              <a:spcAft>
                <a:spcPts val="0"/>
              </a:spcAft>
              <a:defRPr/>
            </a:pPr>
            <a:r>
              <a:rPr lang="en-US" sz="3200" b="1" cap="all" dirty="0" smtClean="0">
                <a:latin typeface="Calibri" pitchFamily="34" charset="0"/>
                <a:ea typeface="+mj-ea"/>
                <a:cs typeface="+mj-cs"/>
              </a:rPr>
              <a:t>“VIRTUAL TURKEY” MMORPG PROJECT</a:t>
            </a:r>
            <a:endParaRPr lang="en-US" sz="3200" b="1" cap="all" dirty="0">
              <a:latin typeface="Corbel" pitchFamily="34" charset="0"/>
              <a:ea typeface="+mj-ea"/>
              <a:cs typeface="+mj-cs"/>
            </a:endParaRPr>
          </a:p>
        </p:txBody>
      </p:sp>
      <p:sp>
        <p:nvSpPr>
          <p:cNvPr id="10245" name="TextBox 4"/>
          <p:cNvSpPr txBox="1">
            <a:spLocks noChangeArrowheads="1"/>
          </p:cNvSpPr>
          <p:nvPr/>
        </p:nvSpPr>
        <p:spPr bwMode="auto">
          <a:xfrm>
            <a:off x="533400" y="2362200"/>
            <a:ext cx="8382000" cy="2585323"/>
          </a:xfrm>
          <a:prstGeom prst="rect">
            <a:avLst/>
          </a:prstGeom>
          <a:noFill/>
          <a:ln w="9525">
            <a:noFill/>
            <a:miter lim="800000"/>
            <a:headEnd/>
            <a:tailEnd/>
          </a:ln>
        </p:spPr>
        <p:txBody>
          <a:bodyPr numCol="2">
            <a:spAutoFit/>
          </a:bodyPr>
          <a:lstStyle/>
          <a:p>
            <a:pPr>
              <a:defRPr/>
            </a:pPr>
            <a:r>
              <a:rPr lang="en-US" b="1" u="sng" dirty="0" smtClean="0">
                <a:latin typeface="Corbel" pitchFamily="34" charset="0"/>
              </a:rPr>
              <a:t>Group MECAC</a:t>
            </a:r>
            <a:endParaRPr lang="tr-TR" b="1" u="sng" dirty="0">
              <a:latin typeface="Corbel" pitchFamily="34" charset="0"/>
            </a:endParaRPr>
          </a:p>
          <a:p>
            <a:pPr>
              <a:defRPr/>
            </a:pPr>
            <a:r>
              <a:rPr lang="tr-TR" dirty="0" smtClean="0">
                <a:latin typeface="Corbel" pitchFamily="34" charset="0"/>
              </a:rPr>
              <a:t>Ümit Çavuş </a:t>
            </a:r>
            <a:r>
              <a:rPr lang="tr-TR" dirty="0" err="1" smtClean="0">
                <a:latin typeface="Corbel" pitchFamily="34" charset="0"/>
              </a:rPr>
              <a:t>Büyükşahin</a:t>
            </a:r>
            <a:endParaRPr lang="tr-TR" dirty="0" smtClean="0">
              <a:latin typeface="Corbel" pitchFamily="34" charset="0"/>
            </a:endParaRPr>
          </a:p>
          <a:p>
            <a:pPr>
              <a:defRPr/>
            </a:pPr>
            <a:r>
              <a:rPr lang="tr-TR" dirty="0" smtClean="0">
                <a:latin typeface="Corbel" pitchFamily="34" charset="0"/>
              </a:rPr>
              <a:t>Mert Değirmenci</a:t>
            </a:r>
          </a:p>
          <a:p>
            <a:pPr>
              <a:defRPr/>
            </a:pPr>
            <a:r>
              <a:rPr lang="tr-TR" dirty="0" smtClean="0">
                <a:latin typeface="Corbel" pitchFamily="34" charset="0"/>
              </a:rPr>
              <a:t>Çınar </a:t>
            </a:r>
            <a:r>
              <a:rPr lang="tr-TR" dirty="0" err="1" smtClean="0">
                <a:latin typeface="Corbel" pitchFamily="34" charset="0"/>
              </a:rPr>
              <a:t>Kılcıoğlu</a:t>
            </a:r>
            <a:endParaRPr lang="tr-TR" dirty="0" smtClean="0">
              <a:latin typeface="Corbel" pitchFamily="34" charset="0"/>
            </a:endParaRPr>
          </a:p>
          <a:p>
            <a:pPr>
              <a:defRPr/>
            </a:pPr>
            <a:r>
              <a:rPr lang="tr-TR" dirty="0" smtClean="0">
                <a:latin typeface="Corbel" pitchFamily="34" charset="0"/>
              </a:rPr>
              <a:t>			</a:t>
            </a:r>
          </a:p>
          <a:p>
            <a:pPr>
              <a:defRPr/>
            </a:pPr>
            <a:r>
              <a:rPr lang="tr-TR" dirty="0" smtClean="0">
                <a:latin typeface="Corbel" pitchFamily="34" charset="0"/>
              </a:rPr>
              <a:t>		 						 	</a:t>
            </a:r>
          </a:p>
          <a:p>
            <a:pPr>
              <a:defRPr/>
            </a:pPr>
            <a:r>
              <a:rPr lang="tr-TR" dirty="0">
                <a:latin typeface="Corbel" pitchFamily="34" charset="0"/>
              </a:rPr>
              <a:t>				</a:t>
            </a:r>
          </a:p>
          <a:p>
            <a:pPr>
              <a:defRPr/>
            </a:pPr>
            <a:r>
              <a:rPr lang="en-US" b="1" u="sng" dirty="0" smtClean="0">
                <a:latin typeface="Corbel" pitchFamily="34" charset="0"/>
              </a:rPr>
              <a:t>Academic Advisors</a:t>
            </a:r>
            <a:endParaRPr lang="tr-TR" b="1" u="sng" dirty="0">
              <a:latin typeface="Corbel" pitchFamily="34" charset="0"/>
            </a:endParaRPr>
          </a:p>
          <a:p>
            <a:pPr>
              <a:defRPr/>
            </a:pPr>
            <a:r>
              <a:rPr lang="en-US" dirty="0" err="1" smtClean="0">
                <a:latin typeface="Corbel" pitchFamily="34" charset="0"/>
              </a:rPr>
              <a:t>Veysi</a:t>
            </a:r>
            <a:r>
              <a:rPr lang="en-US" dirty="0" smtClean="0">
                <a:latin typeface="Corbel" pitchFamily="34" charset="0"/>
              </a:rPr>
              <a:t> </a:t>
            </a:r>
            <a:r>
              <a:rPr lang="tr-TR" dirty="0" smtClean="0">
                <a:latin typeface="Corbel" pitchFamily="34" charset="0"/>
              </a:rPr>
              <a:t>İşler</a:t>
            </a:r>
          </a:p>
          <a:p>
            <a:pPr>
              <a:defRPr/>
            </a:pPr>
            <a:r>
              <a:rPr lang="tr-TR" dirty="0" smtClean="0">
                <a:latin typeface="Corbel" pitchFamily="34" charset="0"/>
              </a:rPr>
              <a:t>Ümit Ruşen </a:t>
            </a:r>
            <a:r>
              <a:rPr lang="tr-TR" dirty="0" err="1" smtClean="0">
                <a:latin typeface="Corbel" pitchFamily="34" charset="0"/>
              </a:rPr>
              <a:t>Aktaş</a:t>
            </a:r>
            <a:endParaRPr lang="tr-TR" dirty="0" smtClean="0">
              <a:latin typeface="Corbel" pitchFamily="34" charset="0"/>
            </a:endParaRPr>
          </a:p>
          <a:p>
            <a:pPr>
              <a:defRPr/>
            </a:pPr>
            <a:endParaRPr lang="tr-TR" dirty="0" smtClean="0">
              <a:latin typeface="Corbel" pitchFamily="34" charset="0"/>
            </a:endParaRPr>
          </a:p>
          <a:p>
            <a:pPr>
              <a:defRPr/>
            </a:pPr>
            <a:r>
              <a:rPr lang="tr-TR" b="1" u="sng" dirty="0" err="1" smtClean="0">
                <a:latin typeface="Corbel" pitchFamily="34" charset="0"/>
              </a:rPr>
              <a:t>Şponsor</a:t>
            </a:r>
            <a:endParaRPr lang="tr-TR" b="1" u="sng" dirty="0" smtClean="0">
              <a:latin typeface="Corbel" pitchFamily="34" charset="0"/>
            </a:endParaRPr>
          </a:p>
          <a:p>
            <a:pPr>
              <a:defRPr/>
            </a:pPr>
            <a:r>
              <a:rPr lang="tr-TR" dirty="0" smtClean="0">
                <a:latin typeface="Corbel" pitchFamily="34" charset="0"/>
              </a:rPr>
              <a:t>MODSIMMER</a:t>
            </a:r>
            <a:endParaRPr lang="tr-TR" dirty="0">
              <a:latin typeface="Corbel" pitchFamily="34" charset="0"/>
            </a:endParaRPr>
          </a:p>
        </p:txBody>
      </p:sp>
      <p:pic>
        <p:nvPicPr>
          <p:cNvPr id="15366" name="Picture 2" descr="C:\Documents and Settings\e149888\Desktop\imagesCANWWUK0.jpg"/>
          <p:cNvPicPr>
            <a:picLocks noChangeAspect="1" noChangeArrowheads="1"/>
          </p:cNvPicPr>
          <p:nvPr/>
        </p:nvPicPr>
        <p:blipFill>
          <a:blip r:embed="rId3" cstate="print"/>
          <a:srcRect/>
          <a:stretch>
            <a:fillRect/>
          </a:stretch>
        </p:blipFill>
        <p:spPr bwMode="auto">
          <a:xfrm>
            <a:off x="609600" y="4800600"/>
            <a:ext cx="993775" cy="893763"/>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94614279-7694-4385-8BC5-2BC90D9F9581}" type="slidenum">
              <a:rPr lang="en-US" smtClean="0"/>
              <a:pPr>
                <a:defRPr/>
              </a:pPr>
              <a:t>1</a:t>
            </a:fld>
            <a:endParaRPr lang="en-US"/>
          </a:p>
        </p:txBody>
      </p:sp>
      <p:pic>
        <p:nvPicPr>
          <p:cNvPr id="51201" name="Picture 1"/>
          <p:cNvPicPr>
            <a:picLocks noChangeAspect="1" noChangeArrowheads="1"/>
          </p:cNvPicPr>
          <p:nvPr/>
        </p:nvPicPr>
        <p:blipFill>
          <a:blip r:embed="rId4" cstate="print"/>
          <a:srcRect/>
          <a:stretch>
            <a:fillRect/>
          </a:stretch>
        </p:blipFill>
        <p:spPr bwMode="auto">
          <a:xfrm>
            <a:off x="7620000" y="4876800"/>
            <a:ext cx="9906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Intelligent Data Streaming</a:t>
            </a: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10</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http://www.hafif.org/imaj/tentena/232px-hermann-grid-illusion-svg-t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1346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4048603" y="3314700"/>
            <a:ext cx="2743200" cy="369332"/>
          </a:xfrm>
          <a:prstGeom prst="rect">
            <a:avLst/>
          </a:prstGeom>
          <a:noFill/>
        </p:spPr>
        <p:txBody>
          <a:bodyPr wrap="square" rtlCol="0">
            <a:spAutoFit/>
          </a:bodyPr>
          <a:lstStyle/>
          <a:p>
            <a:r>
              <a:rPr lang="en-US" dirty="0" smtClean="0"/>
              <a:t>Senders ( 1-N )</a:t>
            </a:r>
            <a:endParaRPr lang="en-US" dirty="0"/>
          </a:p>
        </p:txBody>
      </p:sp>
      <p:sp>
        <p:nvSpPr>
          <p:cNvPr id="8" name="TextBox 7"/>
          <p:cNvSpPr txBox="1"/>
          <p:nvPr/>
        </p:nvSpPr>
        <p:spPr>
          <a:xfrm>
            <a:off x="5769735" y="1644134"/>
            <a:ext cx="2743200" cy="369332"/>
          </a:xfrm>
          <a:prstGeom prst="rect">
            <a:avLst/>
          </a:prstGeom>
          <a:noFill/>
        </p:spPr>
        <p:txBody>
          <a:bodyPr wrap="square" rtlCol="0">
            <a:spAutoFit/>
          </a:bodyPr>
          <a:lstStyle/>
          <a:p>
            <a:r>
              <a:rPr lang="en-US" dirty="0" smtClean="0"/>
              <a:t>Receivers ( 1-N )</a:t>
            </a:r>
            <a:endParaRPr lang="en-US" dirty="0"/>
          </a:p>
        </p:txBody>
      </p:sp>
      <p:sp>
        <p:nvSpPr>
          <p:cNvPr id="9" name="Content Placeholder 2"/>
          <p:cNvSpPr txBox="1">
            <a:spLocks/>
          </p:cNvSpPr>
          <p:nvPr/>
        </p:nvSpPr>
        <p:spPr bwMode="auto">
          <a:xfrm>
            <a:off x="457200" y="1828800"/>
            <a:ext cx="4778337"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eaLnBrk="1" hangingPunct="1">
              <a:spcBef>
                <a:spcPts val="0"/>
              </a:spcBef>
            </a:pPr>
            <a:r>
              <a:rPr lang="en-US" sz="2400" dirty="0" smtClean="0">
                <a:latin typeface="Corbel" pitchFamily="34" charset="0"/>
              </a:rPr>
              <a:t>To handle cases where there is no bandwidth to send all messages.</a:t>
            </a:r>
          </a:p>
          <a:p>
            <a:pPr marL="0" indent="0" eaLnBrk="1" hangingPunct="1">
              <a:spcBef>
                <a:spcPts val="0"/>
              </a:spcBef>
              <a:buNone/>
            </a:pPr>
            <a:endParaRPr lang="en-US" sz="2400" dirty="0" smtClean="0">
              <a:latin typeface="Corbel" pitchFamily="34" charset="0"/>
            </a:endParaRPr>
          </a:p>
          <a:p>
            <a:pPr marL="0" eaLnBrk="1" hangingPunct="1">
              <a:spcBef>
                <a:spcPts val="0"/>
              </a:spcBef>
            </a:pPr>
            <a:r>
              <a:rPr lang="en-US" sz="2400" dirty="0" smtClean="0">
                <a:latin typeface="Corbel" pitchFamily="34" charset="0"/>
              </a:rPr>
              <a:t>Hold and sort method. Each client is the sender at one row and receiver at N columns.</a:t>
            </a:r>
          </a:p>
          <a:p>
            <a:pPr marL="0" indent="0" eaLnBrk="1" hangingPunct="1">
              <a:spcBef>
                <a:spcPts val="0"/>
              </a:spcBef>
              <a:buNone/>
            </a:pPr>
            <a:endParaRPr lang="en-US" sz="2400" dirty="0" smtClean="0">
              <a:latin typeface="Corbel" pitchFamily="34" charset="0"/>
            </a:endParaRPr>
          </a:p>
          <a:p>
            <a:pPr marL="0" eaLnBrk="1" hangingPunct="1">
              <a:spcBef>
                <a:spcPts val="0"/>
              </a:spcBef>
            </a:pPr>
            <a:r>
              <a:rPr lang="en-US" sz="2400" dirty="0" smtClean="0">
                <a:latin typeface="Corbel" pitchFamily="34" charset="0"/>
              </a:rPr>
              <a:t>We call this approach as Event Matrix.</a:t>
            </a:r>
          </a:p>
          <a:p>
            <a:pPr marL="0" indent="0" eaLnBrk="1" hangingPunct="1">
              <a:lnSpc>
                <a:spcPct val="150000"/>
              </a:lnSpc>
              <a:buNone/>
            </a:pPr>
            <a:endParaRPr lang="en-US" sz="1900" dirty="0">
              <a:latin typeface="Corbel" pitchFamily="34" charset="0"/>
            </a:endParaRPr>
          </a:p>
        </p:txBody>
      </p:sp>
    </p:spTree>
    <p:extLst>
      <p:ext uri="{BB962C8B-B14F-4D97-AF65-F5344CB8AC3E}">
        <p14:creationId xmlns:p14="http://schemas.microsoft.com/office/powerpoint/2010/main" val="3421416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Dynamic Bandwidth Computation</a:t>
            </a: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11</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457201" y="1828800"/>
            <a:ext cx="3886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eaLnBrk="1" hangingPunct="1">
              <a:spcBef>
                <a:spcPts val="0"/>
              </a:spcBef>
            </a:pPr>
            <a:r>
              <a:rPr lang="en-US" sz="2400" dirty="0" smtClean="0">
                <a:latin typeface="Corbel" pitchFamily="34" charset="0"/>
              </a:rPr>
              <a:t>Where do we know how many messages could be sent ?</a:t>
            </a:r>
          </a:p>
          <a:p>
            <a:pPr marL="0" eaLnBrk="1" hangingPunct="1">
              <a:spcBef>
                <a:spcPts val="0"/>
              </a:spcBef>
            </a:pPr>
            <a:endParaRPr lang="en-US" sz="2400" dirty="0" smtClean="0">
              <a:latin typeface="Corbel" pitchFamily="34" charset="0"/>
            </a:endParaRPr>
          </a:p>
          <a:p>
            <a:pPr marL="0" eaLnBrk="1" hangingPunct="1">
              <a:spcBef>
                <a:spcPts val="0"/>
              </a:spcBef>
            </a:pPr>
            <a:r>
              <a:rPr lang="en-US" sz="2400" dirty="0" smtClean="0">
                <a:latin typeface="Corbel" pitchFamily="34" charset="0"/>
              </a:rPr>
              <a:t>We need to analyze connections to control congestion.</a:t>
            </a:r>
          </a:p>
          <a:p>
            <a:pPr marL="0" eaLnBrk="1" hangingPunct="1">
              <a:spcBef>
                <a:spcPts val="0"/>
              </a:spcBef>
            </a:pPr>
            <a:endParaRPr lang="en-US" sz="2400" dirty="0">
              <a:latin typeface="Corbel" pitchFamily="34" charset="0"/>
            </a:endParaRPr>
          </a:p>
          <a:p>
            <a:pPr marL="0" eaLnBrk="1" hangingPunct="1">
              <a:spcBef>
                <a:spcPts val="0"/>
              </a:spcBef>
            </a:pPr>
            <a:r>
              <a:rPr lang="en-US" sz="2400" dirty="0" smtClean="0">
                <a:latin typeface="Corbel" pitchFamily="34" charset="0"/>
              </a:rPr>
              <a:t>High level TCP like bandwidth computation.</a:t>
            </a:r>
          </a:p>
          <a:p>
            <a:pPr marL="0" indent="0" eaLnBrk="1" hangingPunct="1">
              <a:lnSpc>
                <a:spcPct val="150000"/>
              </a:lnSpc>
              <a:buNone/>
            </a:pPr>
            <a:endParaRPr lang="en-US" sz="1900" dirty="0">
              <a:latin typeface="Corbe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63144"/>
            <a:ext cx="44481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44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Prioritization of Messages</a:t>
            </a: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12</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457200" y="1828800"/>
            <a:ext cx="5791199"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eaLnBrk="1" hangingPunct="1">
              <a:spcBef>
                <a:spcPts val="0"/>
              </a:spcBef>
            </a:pPr>
            <a:r>
              <a:rPr lang="en-US" sz="2400" dirty="0" smtClean="0">
                <a:latin typeface="Corbel" pitchFamily="34" charset="0"/>
              </a:rPr>
              <a:t>Which message is urgent ?</a:t>
            </a:r>
          </a:p>
          <a:p>
            <a:pPr marL="0" eaLnBrk="1" hangingPunct="1">
              <a:spcBef>
                <a:spcPts val="0"/>
              </a:spcBef>
            </a:pPr>
            <a:endParaRPr lang="en-US" sz="2400" dirty="0">
              <a:latin typeface="Corbel" pitchFamily="34" charset="0"/>
            </a:endParaRPr>
          </a:p>
          <a:p>
            <a:pPr marL="0" indent="0" eaLnBrk="1" hangingPunct="1">
              <a:spcBef>
                <a:spcPts val="0"/>
              </a:spcBef>
              <a:buNone/>
            </a:pPr>
            <a:r>
              <a:rPr lang="en-US" sz="2400" dirty="0" smtClean="0">
                <a:latin typeface="Corbel" pitchFamily="34" charset="0"/>
              </a:rPr>
              <a:t>Primitive approach :</a:t>
            </a:r>
          </a:p>
          <a:p>
            <a:pPr marL="0" indent="0" eaLnBrk="1" hangingPunct="1">
              <a:spcBef>
                <a:spcPts val="0"/>
              </a:spcBef>
              <a:buNone/>
            </a:pPr>
            <a:r>
              <a:rPr lang="en-US" sz="2400" dirty="0" smtClean="0">
                <a:latin typeface="Corbel" pitchFamily="34" charset="0"/>
              </a:rPr>
              <a:t>Distance between clients</a:t>
            </a:r>
          </a:p>
          <a:p>
            <a:pPr marL="0" indent="0" eaLnBrk="1" hangingPunct="1">
              <a:lnSpc>
                <a:spcPct val="150000"/>
              </a:lnSpc>
              <a:buNone/>
            </a:pPr>
            <a:endParaRPr lang="en-US" sz="1900" dirty="0">
              <a:latin typeface="Corbel" pitchFamily="34" charset="0"/>
            </a:endParaRPr>
          </a:p>
        </p:txBody>
      </p:sp>
      <p:pic>
        <p:nvPicPr>
          <p:cNvPr id="3074" name="Picture 2" descr="http://t3.gstatic.com/images?q=tbn:ANd9GcQE7NQfppXJp41YSC0tgnXrKvHl5VCuxqR79s0rnWxvyZPH32Uu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80478"/>
            <a:ext cx="1895475" cy="24098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3360944"/>
            <a:ext cx="3200400" cy="319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019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Area </a:t>
            </a:r>
            <a:r>
              <a:rPr lang="en-US" smtClean="0">
                <a:solidFill>
                  <a:schemeClr val="tx1"/>
                </a:solidFill>
                <a:latin typeface="Corbel" pitchFamily="34" charset="0"/>
              </a:rPr>
              <a:t>of </a:t>
            </a:r>
            <a:r>
              <a:rPr lang="en-US">
                <a:solidFill>
                  <a:schemeClr val="tx1"/>
                </a:solidFill>
                <a:latin typeface="Corbel" pitchFamily="34" charset="0"/>
              </a:rPr>
              <a:t>I</a:t>
            </a:r>
            <a:r>
              <a:rPr lang="en-US" smtClean="0">
                <a:solidFill>
                  <a:schemeClr val="tx1"/>
                </a:solidFill>
                <a:latin typeface="Corbel" pitchFamily="34" charset="0"/>
              </a:rPr>
              <a:t>nterest </a:t>
            </a:r>
            <a:r>
              <a:rPr lang="en-US" dirty="0" smtClean="0">
                <a:solidFill>
                  <a:schemeClr val="tx1"/>
                </a:solidFill>
                <a:latin typeface="Corbel" pitchFamily="34" charset="0"/>
              </a:rPr>
              <a:t>Calculation</a:t>
            </a: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13</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457200" y="1828800"/>
            <a:ext cx="3984625"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eaLnBrk="1" hangingPunct="1">
              <a:spcBef>
                <a:spcPts val="0"/>
              </a:spcBef>
            </a:pPr>
            <a:r>
              <a:rPr lang="en-US" sz="2400" dirty="0" smtClean="0">
                <a:latin typeface="Corbel" pitchFamily="34" charset="0"/>
              </a:rPr>
              <a:t>Consider occlusions in area of interest computation.</a:t>
            </a:r>
          </a:p>
          <a:p>
            <a:pPr marL="0" eaLnBrk="1" hangingPunct="1">
              <a:spcBef>
                <a:spcPts val="0"/>
              </a:spcBef>
            </a:pPr>
            <a:endParaRPr lang="en-US" sz="2400" dirty="0">
              <a:latin typeface="Corbel" pitchFamily="34" charset="0"/>
            </a:endParaRPr>
          </a:p>
          <a:p>
            <a:pPr marL="0" eaLnBrk="1" hangingPunct="1">
              <a:spcBef>
                <a:spcPts val="0"/>
              </a:spcBef>
            </a:pPr>
            <a:r>
              <a:rPr lang="en-US" sz="2400" dirty="0" smtClean="0">
                <a:latin typeface="Corbel" pitchFamily="34" charset="0"/>
              </a:rPr>
              <a:t>Score urgency of the message according to area of interest.</a:t>
            </a:r>
          </a:p>
          <a:p>
            <a:pPr marL="0" indent="0" eaLnBrk="1" hangingPunct="1">
              <a:lnSpc>
                <a:spcPct val="150000"/>
              </a:lnSpc>
              <a:buNone/>
            </a:pPr>
            <a:endParaRPr lang="en-US" sz="1900" dirty="0">
              <a:latin typeface="Corbel" pitchFamily="34" charset="0"/>
            </a:endParaRPr>
          </a:p>
        </p:txBody>
      </p:sp>
      <p:pic>
        <p:nvPicPr>
          <p:cNvPr id="4098" name="Picture 2" descr="http://www.gamecareerguide.com/features/20050411/Fig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981200"/>
            <a:ext cx="428625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30899"/>
            <a:ext cx="3861681" cy="170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086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Demo</a:t>
            </a:r>
          </a:p>
        </p:txBody>
      </p:sp>
      <p:sp>
        <p:nvSpPr>
          <p:cNvPr id="17411" name="Content Placeholder 2"/>
          <p:cNvSpPr>
            <a:spLocks noGrp="1"/>
          </p:cNvSpPr>
          <p:nvPr>
            <p:ph sz="quarter" idx="1"/>
          </p:nvPr>
        </p:nvSpPr>
        <p:spPr>
          <a:xfrm>
            <a:off x="612775" y="1600200"/>
            <a:ext cx="8153400" cy="4495800"/>
          </a:xfrm>
        </p:spPr>
        <p:txBody>
          <a:bodyPr/>
          <a:lstStyle/>
          <a:p>
            <a:pPr marL="0" indent="0" eaLnBrk="1" hangingPunct="1">
              <a:lnSpc>
                <a:spcPct val="150000"/>
              </a:lnSpc>
              <a:buNone/>
            </a:pPr>
            <a:endParaRPr lang="en-US" sz="2800" dirty="0" smtClean="0">
              <a:latin typeface="Corbel" pitchFamily="34" charset="0"/>
            </a:endParaRPr>
          </a:p>
          <a:p>
            <a:pPr marL="0" indent="0" eaLnBrk="1" hangingPunct="1">
              <a:lnSpc>
                <a:spcPct val="150000"/>
              </a:lnSpc>
              <a:buNone/>
            </a:pPr>
            <a:endParaRPr lang="tr-TR" sz="19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14</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82124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Thank You!</a:t>
            </a:r>
          </a:p>
        </p:txBody>
      </p:sp>
      <p:sp>
        <p:nvSpPr>
          <p:cNvPr id="17411" name="Content Placeholder 2"/>
          <p:cNvSpPr>
            <a:spLocks noGrp="1"/>
          </p:cNvSpPr>
          <p:nvPr>
            <p:ph sz="quarter" idx="1"/>
          </p:nvPr>
        </p:nvSpPr>
        <p:spPr>
          <a:xfrm>
            <a:off x="612775" y="1600200"/>
            <a:ext cx="8153400" cy="4495800"/>
          </a:xfrm>
        </p:spPr>
        <p:txBody>
          <a:bodyPr/>
          <a:lstStyle/>
          <a:p>
            <a:pPr algn="ctr" eaLnBrk="1" hangingPunct="1">
              <a:lnSpc>
                <a:spcPct val="150000"/>
              </a:lnSpc>
              <a:buNone/>
            </a:pPr>
            <a:endParaRPr lang="en-US" sz="2800" dirty="0" smtClean="0">
              <a:latin typeface="Corbel" pitchFamily="34" charset="0"/>
            </a:endParaRPr>
          </a:p>
          <a:p>
            <a:pPr algn="ctr" eaLnBrk="1" hangingPunct="1">
              <a:lnSpc>
                <a:spcPct val="150000"/>
              </a:lnSpc>
              <a:buNone/>
            </a:pPr>
            <a:endParaRPr lang="en-US" sz="2800" dirty="0" smtClean="0">
              <a:latin typeface="Corbel" pitchFamily="34" charset="0"/>
            </a:endParaRPr>
          </a:p>
          <a:p>
            <a:pPr algn="ctr" eaLnBrk="1" hangingPunct="1">
              <a:lnSpc>
                <a:spcPct val="150000"/>
              </a:lnSpc>
              <a:buNone/>
            </a:pPr>
            <a:r>
              <a:rPr lang="en-US" sz="3200" b="1" dirty="0" smtClean="0">
                <a:latin typeface="Corbel" pitchFamily="34" charset="0"/>
              </a:rPr>
              <a:t>Questions?</a:t>
            </a:r>
            <a:endParaRPr lang="tr-TR" sz="3200" b="1"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15</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Outline</a:t>
            </a:r>
          </a:p>
        </p:txBody>
      </p:sp>
      <p:sp>
        <p:nvSpPr>
          <p:cNvPr id="17411" name="Content Placeholder 2"/>
          <p:cNvSpPr>
            <a:spLocks noGrp="1"/>
          </p:cNvSpPr>
          <p:nvPr>
            <p:ph sz="quarter" idx="1"/>
          </p:nvPr>
        </p:nvSpPr>
        <p:spPr>
          <a:xfrm>
            <a:off x="612775" y="1600200"/>
            <a:ext cx="8153400" cy="4495800"/>
          </a:xfrm>
        </p:spPr>
        <p:txBody>
          <a:bodyPr/>
          <a:lstStyle/>
          <a:p>
            <a:pPr eaLnBrk="1" hangingPunct="1">
              <a:lnSpc>
                <a:spcPct val="150000"/>
              </a:lnSpc>
            </a:pPr>
            <a:r>
              <a:rPr lang="en-US" sz="2400" dirty="0" smtClean="0">
                <a:latin typeface="Corbel" pitchFamily="34" charset="0"/>
              </a:rPr>
              <a:t>Project Definition</a:t>
            </a:r>
          </a:p>
          <a:p>
            <a:pPr eaLnBrk="1" hangingPunct="1">
              <a:lnSpc>
                <a:spcPct val="150000"/>
              </a:lnSpc>
            </a:pPr>
            <a:r>
              <a:rPr lang="en-US" sz="2400" dirty="0" smtClean="0">
                <a:latin typeface="Corbel" pitchFamily="34" charset="0"/>
              </a:rPr>
              <a:t>Problem Definition</a:t>
            </a:r>
          </a:p>
          <a:p>
            <a:pPr eaLnBrk="1" hangingPunct="1">
              <a:lnSpc>
                <a:spcPct val="150000"/>
              </a:lnSpc>
            </a:pPr>
            <a:r>
              <a:rPr lang="en-US" sz="2400" dirty="0" smtClean="0">
                <a:latin typeface="Corbel" pitchFamily="34" charset="0"/>
              </a:rPr>
              <a:t>The Goal of the Project</a:t>
            </a:r>
          </a:p>
          <a:p>
            <a:pPr eaLnBrk="1" hangingPunct="1">
              <a:lnSpc>
                <a:spcPct val="150000"/>
              </a:lnSpc>
            </a:pPr>
            <a:r>
              <a:rPr lang="en-US" sz="2400" dirty="0" smtClean="0">
                <a:latin typeface="Corbel" pitchFamily="34" charset="0"/>
              </a:rPr>
              <a:t>System Features</a:t>
            </a:r>
          </a:p>
          <a:p>
            <a:pPr eaLnBrk="1" hangingPunct="1">
              <a:lnSpc>
                <a:spcPct val="150000"/>
              </a:lnSpc>
            </a:pPr>
            <a:r>
              <a:rPr lang="en-US" sz="2400" dirty="0" smtClean="0">
                <a:latin typeface="Corbel" pitchFamily="34" charset="0"/>
              </a:rPr>
              <a:t>Demo</a:t>
            </a:r>
          </a:p>
          <a:p>
            <a:pPr eaLnBrk="1" hangingPunct="1">
              <a:lnSpc>
                <a:spcPct val="150000"/>
              </a:lnSpc>
              <a:buNone/>
            </a:pPr>
            <a:endParaRPr lang="tr-TR" sz="19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2</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Project Definition</a:t>
            </a:r>
          </a:p>
        </p:txBody>
      </p:sp>
      <p:sp>
        <p:nvSpPr>
          <p:cNvPr id="17411" name="Content Placeholder 2"/>
          <p:cNvSpPr>
            <a:spLocks noGrp="1"/>
          </p:cNvSpPr>
          <p:nvPr>
            <p:ph sz="quarter" idx="1"/>
          </p:nvPr>
        </p:nvSpPr>
        <p:spPr>
          <a:xfrm>
            <a:off x="612775" y="1600200"/>
            <a:ext cx="8153400" cy="4495800"/>
          </a:xfrm>
        </p:spPr>
        <p:txBody>
          <a:bodyPr/>
          <a:lstStyle/>
          <a:p>
            <a:pPr eaLnBrk="1" hangingPunct="1">
              <a:lnSpc>
                <a:spcPct val="150000"/>
              </a:lnSpc>
            </a:pPr>
            <a:r>
              <a:rPr lang="en-US" sz="2400" dirty="0" smtClean="0">
                <a:latin typeface="Corbel" pitchFamily="34" charset="0"/>
              </a:rPr>
              <a:t>What is “Virtual Turkey”?</a:t>
            </a:r>
          </a:p>
          <a:p>
            <a:pPr lvl="1" eaLnBrk="1" hangingPunct="1">
              <a:lnSpc>
                <a:spcPct val="150000"/>
              </a:lnSpc>
            </a:pPr>
            <a:r>
              <a:rPr lang="en-US" sz="2100" dirty="0" smtClean="0">
                <a:latin typeface="Corbel" pitchFamily="34" charset="0"/>
              </a:rPr>
              <a:t>MMORPG ( Massively Multiplayer Online Role-Playing Game)</a:t>
            </a:r>
          </a:p>
          <a:p>
            <a:pPr lvl="1" eaLnBrk="1" hangingPunct="1">
              <a:lnSpc>
                <a:spcPct val="150000"/>
              </a:lnSpc>
            </a:pPr>
            <a:r>
              <a:rPr lang="en-US" sz="2100" dirty="0" smtClean="0">
                <a:latin typeface="Corbel" pitchFamily="34" charset="0"/>
              </a:rPr>
              <a:t>Open source</a:t>
            </a:r>
          </a:p>
          <a:p>
            <a:pPr lvl="1" eaLnBrk="1" hangingPunct="1">
              <a:lnSpc>
                <a:spcPct val="150000"/>
              </a:lnSpc>
            </a:pPr>
            <a:r>
              <a:rPr lang="en-US" sz="2100" dirty="0" smtClean="0">
                <a:latin typeface="Corbel" pitchFamily="34" charset="0"/>
              </a:rPr>
              <a:t>Bolster touristic interest in Turkey</a:t>
            </a:r>
          </a:p>
          <a:p>
            <a:pPr eaLnBrk="1" hangingPunct="1">
              <a:lnSpc>
                <a:spcPct val="150000"/>
              </a:lnSpc>
            </a:pPr>
            <a:endParaRPr lang="en-US" sz="2400" dirty="0" smtClean="0">
              <a:latin typeface="Corbel" pitchFamily="34" charset="0"/>
            </a:endParaRPr>
          </a:p>
          <a:p>
            <a:pPr eaLnBrk="1" hangingPunct="1">
              <a:lnSpc>
                <a:spcPct val="150000"/>
              </a:lnSpc>
              <a:buNone/>
            </a:pPr>
            <a:endParaRPr lang="tr-TR" sz="19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3</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3522" name="Picture 2" descr="C:\Documents and Settings\Cinar Kilcioglu\Desktop\sdd\map.png"/>
          <p:cNvPicPr>
            <a:picLocks noChangeAspect="1" noChangeArrowheads="1"/>
          </p:cNvPicPr>
          <p:nvPr/>
        </p:nvPicPr>
        <p:blipFill>
          <a:blip r:embed="rId3" cstate="print"/>
          <a:srcRect/>
          <a:stretch>
            <a:fillRect/>
          </a:stretch>
        </p:blipFill>
        <p:spPr bwMode="auto">
          <a:xfrm>
            <a:off x="2209800" y="4038600"/>
            <a:ext cx="4648200" cy="244255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Project Definition</a:t>
            </a:r>
          </a:p>
        </p:txBody>
      </p:sp>
      <p:sp>
        <p:nvSpPr>
          <p:cNvPr id="17411" name="Content Placeholder 2"/>
          <p:cNvSpPr>
            <a:spLocks noGrp="1"/>
          </p:cNvSpPr>
          <p:nvPr>
            <p:ph sz="quarter" idx="1"/>
          </p:nvPr>
        </p:nvSpPr>
        <p:spPr>
          <a:xfrm>
            <a:off x="612775" y="1600200"/>
            <a:ext cx="3730625" cy="4495800"/>
          </a:xfrm>
        </p:spPr>
        <p:txBody>
          <a:bodyPr/>
          <a:lstStyle/>
          <a:p>
            <a:pPr eaLnBrk="1" hangingPunct="1">
              <a:lnSpc>
                <a:spcPct val="150000"/>
              </a:lnSpc>
            </a:pPr>
            <a:r>
              <a:rPr lang="en-US" sz="2400" dirty="0" smtClean="0">
                <a:latin typeface="Corbel" pitchFamily="34" charset="0"/>
              </a:rPr>
              <a:t>Market Research</a:t>
            </a:r>
          </a:p>
          <a:p>
            <a:pPr lvl="1" eaLnBrk="1" hangingPunct="1">
              <a:lnSpc>
                <a:spcPct val="150000"/>
              </a:lnSpc>
              <a:buNone/>
            </a:pPr>
            <a:r>
              <a:rPr lang="en-US" sz="2100" dirty="0" smtClean="0">
                <a:latin typeface="Corbel" pitchFamily="34" charset="0"/>
              </a:rPr>
              <a:t>		       </a:t>
            </a:r>
            <a:r>
              <a:rPr lang="en-US" sz="2100" dirty="0" err="1" smtClean="0">
                <a:latin typeface="Corbel" pitchFamily="34" charset="0"/>
              </a:rPr>
              <a:t>WorldForge</a:t>
            </a:r>
            <a:endParaRPr lang="en-US" sz="2100" dirty="0" smtClean="0">
              <a:latin typeface="Corbel" pitchFamily="34" charset="0"/>
            </a:endParaRPr>
          </a:p>
          <a:p>
            <a:pPr lvl="1" eaLnBrk="1" hangingPunct="1">
              <a:lnSpc>
                <a:spcPct val="150000"/>
              </a:lnSpc>
            </a:pPr>
            <a:endParaRPr lang="en-US" sz="2100" dirty="0" smtClean="0">
              <a:latin typeface="Corbel" pitchFamily="34" charset="0"/>
            </a:endParaRPr>
          </a:p>
          <a:p>
            <a:pPr lvl="1" eaLnBrk="1" hangingPunct="1">
              <a:lnSpc>
                <a:spcPct val="150000"/>
              </a:lnSpc>
            </a:pPr>
            <a:endParaRPr lang="en-US" sz="2100" dirty="0" smtClean="0">
              <a:latin typeface="Corbel" pitchFamily="34" charset="0"/>
            </a:endParaRPr>
          </a:p>
          <a:p>
            <a:pPr eaLnBrk="1" hangingPunct="1">
              <a:lnSpc>
                <a:spcPct val="150000"/>
              </a:lnSpc>
              <a:buNone/>
            </a:pPr>
            <a:endParaRPr lang="tr-TR" sz="1900" dirty="0" smtClean="0">
              <a:latin typeface="Corbel" pitchFamily="34" charset="0"/>
            </a:endParaRPr>
          </a:p>
          <a:p>
            <a:pPr eaLnBrk="1" hangingPunct="1"/>
            <a:endParaRPr lang="en-US" sz="2200" dirty="0" smtClean="0">
              <a:latin typeface="Corbel" pitchFamily="34" charset="0"/>
            </a:endParaRPr>
          </a:p>
          <a:p>
            <a:pPr eaLnBrk="1" hangingPunct="1"/>
            <a:endParaRPr lang="en-US" sz="2200" dirty="0" smtClean="0">
              <a:latin typeface="Corbel" pitchFamily="34" charset="0"/>
            </a:endParaRPr>
          </a:p>
          <a:p>
            <a:pPr eaLnBrk="1" hangingPunct="1"/>
            <a:r>
              <a:rPr lang="en-US" sz="2200" dirty="0" smtClean="0">
                <a:latin typeface="Corbel" pitchFamily="34" charset="0"/>
              </a:rPr>
              <a:t>Around thousand players online</a:t>
            </a:r>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4</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p:cNvPicPr>
            <a:picLocks noChangeAspect="1" noChangeArrowheads="1"/>
          </p:cNvPicPr>
          <p:nvPr/>
        </p:nvPicPr>
        <p:blipFill>
          <a:blip r:embed="rId3" cstate="print"/>
          <a:srcRect/>
          <a:stretch>
            <a:fillRect/>
          </a:stretch>
        </p:blipFill>
        <p:spPr bwMode="auto">
          <a:xfrm>
            <a:off x="990600" y="2819400"/>
            <a:ext cx="3194356" cy="2318808"/>
          </a:xfrm>
          <a:prstGeom prst="rect">
            <a:avLst/>
          </a:prstGeom>
          <a:noFill/>
          <a:ln w="9525">
            <a:noFill/>
            <a:miter lim="800000"/>
            <a:headEnd/>
            <a:tailEnd/>
          </a:ln>
        </p:spPr>
      </p:pic>
      <p:sp>
        <p:nvSpPr>
          <p:cNvPr id="11" name="Content Placeholder 2"/>
          <p:cNvSpPr txBox="1">
            <a:spLocks/>
          </p:cNvSpPr>
          <p:nvPr/>
        </p:nvSpPr>
        <p:spPr bwMode="auto">
          <a:xfrm>
            <a:off x="4572000" y="1524000"/>
            <a:ext cx="3730625"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marR="0" lvl="0" indent="-319088" algn="l" defTabSz="914400" rtl="0" eaLnBrk="1" fontAlgn="base" latinLnBrk="0" hangingPunct="1">
              <a:lnSpc>
                <a:spcPct val="150000"/>
              </a:lnSpc>
              <a:spcBef>
                <a:spcPts val="700"/>
              </a:spcBef>
              <a:spcAft>
                <a:spcPct val="0"/>
              </a:spcAft>
              <a:buClr>
                <a:schemeClr val="accent2"/>
              </a:buClr>
              <a:buSzPct val="60000"/>
              <a:tabLst/>
              <a:defRPr/>
            </a:pPr>
            <a:endParaRPr kumimoji="0" lang="en-US" sz="2400" b="0" i="0" u="none" strike="noStrike" kern="1200" cap="none" spc="0" normalizeH="0" baseline="0" noProof="0" dirty="0" smtClean="0">
              <a:ln>
                <a:noFill/>
              </a:ln>
              <a:solidFill>
                <a:schemeClr val="tx1"/>
              </a:solidFill>
              <a:effectLst/>
              <a:uLnTx/>
              <a:uFillTx/>
              <a:latin typeface="Corbel" pitchFamily="34" charset="0"/>
              <a:ea typeface="+mn-ea"/>
              <a:cs typeface="+mn-cs"/>
            </a:endParaRPr>
          </a:p>
          <a:p>
            <a:pPr marL="639763" marR="0" lvl="1" indent="-273050" algn="l" defTabSz="914400" rtl="0" eaLnBrk="1" fontAlgn="base" latinLnBrk="0" hangingPunct="1">
              <a:lnSpc>
                <a:spcPct val="150000"/>
              </a:lnSpc>
              <a:spcBef>
                <a:spcPts val="550"/>
              </a:spcBef>
              <a:spcAft>
                <a:spcPct val="0"/>
              </a:spcAft>
              <a:buClr>
                <a:schemeClr val="accent1"/>
              </a:buClr>
              <a:buSzPct val="70000"/>
              <a:buFont typeface="Wingdings 2" pitchFamily="18" charset="2"/>
              <a:buNone/>
              <a:tabLst/>
              <a:defRPr/>
            </a:pPr>
            <a:r>
              <a:rPr kumimoji="0" lang="en-US" sz="2100" b="0" i="0" u="none" strike="noStrike" kern="1200" cap="none" spc="0" normalizeH="0" baseline="0" noProof="0" dirty="0" smtClean="0">
                <a:ln>
                  <a:noFill/>
                </a:ln>
                <a:solidFill>
                  <a:schemeClr val="tx1"/>
                </a:solidFill>
                <a:effectLst/>
                <a:uLnTx/>
                <a:uFillTx/>
                <a:latin typeface="Corbel" pitchFamily="34" charset="0"/>
                <a:ea typeface="+mn-ea"/>
                <a:cs typeface="+mn-cs"/>
              </a:rPr>
              <a:t>	</a:t>
            </a:r>
            <a:r>
              <a:rPr lang="en-US" sz="2100" dirty="0" smtClean="0">
                <a:latin typeface="Corbel" pitchFamily="34" charset="0"/>
              </a:rPr>
              <a:t>    </a:t>
            </a:r>
            <a:r>
              <a:rPr kumimoji="0" lang="en-US" sz="2100" b="0" i="0" u="none" strike="noStrike" kern="1200" cap="none" spc="0" normalizeH="0" baseline="0" noProof="0" dirty="0" smtClean="0">
                <a:ln>
                  <a:noFill/>
                </a:ln>
                <a:solidFill>
                  <a:schemeClr val="tx1"/>
                </a:solidFill>
                <a:effectLst/>
                <a:uLnTx/>
                <a:uFillTx/>
                <a:latin typeface="Corbel" pitchFamily="34" charset="0"/>
                <a:ea typeface="+mn-ea"/>
                <a:cs typeface="+mn-cs"/>
              </a:rPr>
              <a:t>World of </a:t>
            </a:r>
            <a:r>
              <a:rPr kumimoji="0" lang="en-US" sz="2100" b="0" i="0" u="none" strike="noStrike" kern="1200" cap="none" spc="0" normalizeH="0" baseline="0" noProof="0" dirty="0" err="1" smtClean="0">
                <a:ln>
                  <a:noFill/>
                </a:ln>
                <a:solidFill>
                  <a:schemeClr val="tx1"/>
                </a:solidFill>
                <a:effectLst/>
                <a:uLnTx/>
                <a:uFillTx/>
                <a:latin typeface="Corbel" pitchFamily="34" charset="0"/>
                <a:ea typeface="+mn-ea"/>
                <a:cs typeface="+mn-cs"/>
              </a:rPr>
              <a:t>Warcraft</a:t>
            </a:r>
            <a:endParaRPr kumimoji="0" lang="en-US" sz="2100" b="0" i="0" u="none" strike="noStrike" kern="1200" cap="none" spc="0" normalizeH="0" baseline="0" noProof="0" dirty="0" smtClean="0">
              <a:ln>
                <a:noFill/>
              </a:ln>
              <a:solidFill>
                <a:schemeClr val="tx1"/>
              </a:solidFill>
              <a:effectLst/>
              <a:uLnTx/>
              <a:uFillTx/>
              <a:latin typeface="Corbel" pitchFamily="34" charset="0"/>
              <a:ea typeface="+mn-ea"/>
              <a:cs typeface="+mn-cs"/>
            </a:endParaRPr>
          </a:p>
          <a:p>
            <a:pPr marL="639763" marR="0" lvl="1" indent="-273050" algn="l" defTabSz="914400" rtl="0" eaLnBrk="1" fontAlgn="base" latinLnBrk="0" hangingPunct="1">
              <a:lnSpc>
                <a:spcPct val="150000"/>
              </a:lnSpc>
              <a:spcBef>
                <a:spcPts val="550"/>
              </a:spcBef>
              <a:spcAft>
                <a:spcPct val="0"/>
              </a:spcAft>
              <a:buClr>
                <a:schemeClr val="accent1"/>
              </a:buClr>
              <a:buSzPct val="70000"/>
              <a:buFont typeface="Wingdings 2" pitchFamily="18" charset="2"/>
              <a:buChar char=""/>
              <a:tabLst/>
              <a:defRPr/>
            </a:pPr>
            <a:endParaRPr kumimoji="0" lang="en-US" sz="2100" b="0" i="0" u="none" strike="noStrike" kern="1200" cap="none" spc="0" normalizeH="0" baseline="0" noProof="0" dirty="0" smtClean="0">
              <a:ln>
                <a:noFill/>
              </a:ln>
              <a:solidFill>
                <a:schemeClr val="tx1"/>
              </a:solidFill>
              <a:effectLst/>
              <a:uLnTx/>
              <a:uFillTx/>
              <a:latin typeface="Corbel" pitchFamily="34" charset="0"/>
              <a:ea typeface="+mn-ea"/>
              <a:cs typeface="+mn-cs"/>
            </a:endParaRPr>
          </a:p>
          <a:p>
            <a:pPr marL="639763" marR="0" lvl="1" indent="-273050" algn="l" defTabSz="914400" rtl="0" eaLnBrk="1" fontAlgn="base" latinLnBrk="0" hangingPunct="1">
              <a:lnSpc>
                <a:spcPct val="150000"/>
              </a:lnSpc>
              <a:spcBef>
                <a:spcPts val="550"/>
              </a:spcBef>
              <a:spcAft>
                <a:spcPct val="0"/>
              </a:spcAft>
              <a:buClr>
                <a:schemeClr val="accent1"/>
              </a:buClr>
              <a:buSzPct val="70000"/>
              <a:buFont typeface="Wingdings 2" pitchFamily="18" charset="2"/>
              <a:buChar char=""/>
              <a:tabLst/>
              <a:defRPr/>
            </a:pPr>
            <a:endParaRPr kumimoji="0" lang="en-US" sz="2100" b="0" i="0" u="none" strike="noStrike" kern="1200" cap="none" spc="0" normalizeH="0" baseline="0" noProof="0" dirty="0" smtClean="0">
              <a:ln>
                <a:noFill/>
              </a:ln>
              <a:solidFill>
                <a:schemeClr val="tx1"/>
              </a:solidFill>
              <a:effectLst/>
              <a:uLnTx/>
              <a:uFillTx/>
              <a:latin typeface="Corbel" pitchFamily="34" charset="0"/>
              <a:ea typeface="+mn-ea"/>
              <a:cs typeface="+mn-cs"/>
            </a:endParaRPr>
          </a:p>
          <a:p>
            <a:pPr marL="319088" marR="0" lvl="0" indent="-319088" algn="l" defTabSz="914400" rtl="0" eaLnBrk="1" fontAlgn="base" latinLnBrk="0" hangingPunct="1">
              <a:lnSpc>
                <a:spcPct val="150000"/>
              </a:lnSpc>
              <a:spcBef>
                <a:spcPts val="700"/>
              </a:spcBef>
              <a:spcAft>
                <a:spcPct val="0"/>
              </a:spcAft>
              <a:buClr>
                <a:schemeClr val="accent2"/>
              </a:buClr>
              <a:buSzPct val="60000"/>
              <a:buFont typeface="Wingdings" pitchFamily="2" charset="2"/>
              <a:buNone/>
              <a:tabLst/>
              <a:defRPr/>
            </a:pPr>
            <a:endParaRPr kumimoji="0" lang="tr-TR" sz="1900" b="0" i="0" u="none" strike="noStrike" kern="1200" cap="none" spc="0" normalizeH="0" baseline="0" noProof="0" dirty="0" smtClean="0">
              <a:ln>
                <a:noFill/>
              </a:ln>
              <a:solidFill>
                <a:schemeClr val="tx1"/>
              </a:solidFill>
              <a:effectLst/>
              <a:uLnTx/>
              <a:uFillTx/>
              <a:latin typeface="Corbel" pitchFamily="34" charset="0"/>
              <a:ea typeface="+mn-ea"/>
              <a:cs typeface="+mn-cs"/>
            </a:endParaRPr>
          </a:p>
          <a:p>
            <a:pPr marL="319088" marR="0" lvl="0" indent="-319088" algn="l" defTabSz="914400" rtl="0" eaLnBrk="1" fontAlgn="base" latinLnBrk="0" hangingPunct="1">
              <a:lnSpc>
                <a:spcPct val="100000"/>
              </a:lnSpc>
              <a:spcBef>
                <a:spcPts val="700"/>
              </a:spcBef>
              <a:spcAft>
                <a:spcPct val="0"/>
              </a:spcAft>
              <a:buClr>
                <a:schemeClr val="accent2"/>
              </a:buClr>
              <a:buSzPct val="60000"/>
              <a:buFont typeface="Wingdings" pitchFamily="2" charset="2"/>
              <a:buChar char=""/>
              <a:tabLst/>
              <a:defRPr/>
            </a:pPr>
            <a:endParaRPr kumimoji="0" lang="en-US" sz="2200" b="0" i="0" u="none" strike="noStrike" kern="1200" cap="none" spc="0" normalizeH="0" baseline="0" noProof="0" dirty="0" smtClean="0">
              <a:ln>
                <a:noFill/>
              </a:ln>
              <a:solidFill>
                <a:schemeClr val="tx1"/>
              </a:solidFill>
              <a:effectLst/>
              <a:uLnTx/>
              <a:uFillTx/>
              <a:latin typeface="Corbel" pitchFamily="34" charset="0"/>
              <a:ea typeface="+mn-ea"/>
              <a:cs typeface="+mn-cs"/>
            </a:endParaRPr>
          </a:p>
          <a:p>
            <a:pPr marL="319088" marR="0" lvl="0" indent="-319088" algn="l" defTabSz="914400" rtl="0" eaLnBrk="1" fontAlgn="base" latinLnBrk="0" hangingPunct="1">
              <a:lnSpc>
                <a:spcPct val="100000"/>
              </a:lnSpc>
              <a:spcBef>
                <a:spcPts val="700"/>
              </a:spcBef>
              <a:spcAft>
                <a:spcPct val="0"/>
              </a:spcAft>
              <a:buClr>
                <a:schemeClr val="accent2"/>
              </a:buClr>
              <a:buSzPct val="60000"/>
              <a:buFont typeface="Wingdings" pitchFamily="2" charset="2"/>
              <a:buChar char=""/>
              <a:tabLst/>
              <a:defRPr/>
            </a:pPr>
            <a:endParaRPr lang="en-US" sz="2200" dirty="0" smtClean="0">
              <a:latin typeface="Corbel" pitchFamily="34" charset="0"/>
            </a:endParaRPr>
          </a:p>
          <a:p>
            <a:pPr marL="319088" marR="0" lvl="0" indent="-319088" algn="l" defTabSz="914400" rtl="0" eaLnBrk="1" fontAlgn="base" latinLnBrk="0" hangingPunct="1">
              <a:lnSpc>
                <a:spcPct val="100000"/>
              </a:lnSpc>
              <a:spcBef>
                <a:spcPts val="700"/>
              </a:spcBef>
              <a:spcAft>
                <a:spcPct val="0"/>
              </a:spcAft>
              <a:buClr>
                <a:schemeClr val="accent2"/>
              </a:buClr>
              <a:buSzPct val="60000"/>
              <a:buFont typeface="Wingdings" pitchFamily="2" charset="2"/>
              <a:buChar char=""/>
              <a:tabLst/>
              <a:defRPr/>
            </a:pPr>
            <a:r>
              <a:rPr kumimoji="0" lang="en-US" sz="2200" b="0" i="0" u="none" strike="noStrike" kern="1200" cap="none" spc="0" normalizeH="0" baseline="0" noProof="0" dirty="0" smtClean="0">
                <a:ln>
                  <a:noFill/>
                </a:ln>
                <a:solidFill>
                  <a:schemeClr val="tx1"/>
                </a:solidFill>
                <a:effectLst/>
                <a:uLnTx/>
                <a:uFillTx/>
                <a:latin typeface="Corbel" pitchFamily="34" charset="0"/>
                <a:ea typeface="+mn-ea"/>
                <a:cs typeface="+mn-cs"/>
              </a:rPr>
              <a:t>10 million subscribers</a:t>
            </a:r>
          </a:p>
          <a:p>
            <a:pPr marL="319088" marR="0" lvl="0" indent="-319088" algn="l" defTabSz="914400" rtl="0" eaLnBrk="1" fontAlgn="base" latinLnBrk="0" hangingPunct="1">
              <a:lnSpc>
                <a:spcPct val="100000"/>
              </a:lnSpc>
              <a:spcBef>
                <a:spcPts val="700"/>
              </a:spcBef>
              <a:spcAft>
                <a:spcPct val="0"/>
              </a:spcAft>
              <a:buClr>
                <a:schemeClr val="accent2"/>
              </a:buClr>
              <a:buSzPct val="60000"/>
              <a:buFont typeface="Wingdings" pitchFamily="2" charset="2"/>
              <a:buChar char=""/>
              <a:tabLst/>
              <a:defRPr/>
            </a:pPr>
            <a:r>
              <a:rPr lang="en-US" sz="2200" dirty="0" smtClean="0">
                <a:latin typeface="Corbel" pitchFamily="34" charset="0"/>
              </a:rPr>
              <a:t>1 million concurrent players</a:t>
            </a:r>
            <a:endParaRPr kumimoji="0" lang="tr-TR" sz="2200" b="0" i="0" u="none" strike="noStrike" kern="1200" cap="none" spc="0" normalizeH="0" baseline="0" noProof="0" dirty="0" smtClean="0">
              <a:ln>
                <a:noFill/>
              </a:ln>
              <a:solidFill>
                <a:schemeClr val="tx1"/>
              </a:solidFill>
              <a:effectLst/>
              <a:uLnTx/>
              <a:uFillTx/>
              <a:latin typeface="Corbel" pitchFamily="34" charset="0"/>
              <a:ea typeface="+mn-ea"/>
              <a:cs typeface="+mn-cs"/>
            </a:endParaRPr>
          </a:p>
        </p:txBody>
      </p:sp>
      <p:pic>
        <p:nvPicPr>
          <p:cNvPr id="364547" name="Picture 3"/>
          <p:cNvPicPr>
            <a:picLocks noChangeAspect="1" noChangeArrowheads="1"/>
          </p:cNvPicPr>
          <p:nvPr/>
        </p:nvPicPr>
        <p:blipFill>
          <a:blip r:embed="rId4" cstate="print"/>
          <a:srcRect/>
          <a:stretch>
            <a:fillRect/>
          </a:stretch>
        </p:blipFill>
        <p:spPr bwMode="auto">
          <a:xfrm>
            <a:off x="4800600" y="2819400"/>
            <a:ext cx="3124200" cy="2340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Project Definition</a:t>
            </a:r>
          </a:p>
        </p:txBody>
      </p:sp>
      <p:sp>
        <p:nvSpPr>
          <p:cNvPr id="17411" name="Content Placeholder 2"/>
          <p:cNvSpPr>
            <a:spLocks noGrp="1"/>
          </p:cNvSpPr>
          <p:nvPr>
            <p:ph sz="quarter" idx="1"/>
          </p:nvPr>
        </p:nvSpPr>
        <p:spPr>
          <a:xfrm>
            <a:off x="612775" y="1600200"/>
            <a:ext cx="8153400" cy="4495800"/>
          </a:xfrm>
        </p:spPr>
        <p:txBody>
          <a:bodyPr/>
          <a:lstStyle/>
          <a:p>
            <a:pPr eaLnBrk="1" hangingPunct="1">
              <a:lnSpc>
                <a:spcPct val="150000"/>
              </a:lnSpc>
            </a:pPr>
            <a:r>
              <a:rPr lang="en-US" sz="2400" dirty="0" smtClean="0">
                <a:latin typeface="Corbel" pitchFamily="34" charset="0"/>
              </a:rPr>
              <a:t>What is “Virtual Turkey”?</a:t>
            </a:r>
          </a:p>
          <a:p>
            <a:pPr eaLnBrk="1" hangingPunct="1">
              <a:lnSpc>
                <a:spcPct val="150000"/>
              </a:lnSpc>
            </a:pPr>
            <a:endParaRPr lang="en-US" sz="24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5</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a.avi">
            <a:hlinkClick r:id="" action="ppaction://media"/>
          </p:cNvPr>
          <p:cNvPicPr>
            <a:picLocks noChangeAspect="1"/>
          </p:cNvPicPr>
          <p:nvPr>
            <a:videoFile r:link="rId1"/>
            <p:extLst>
              <p:ext uri="{DAA4B4D4-6D71-4841-9C94-3DE7FCFB9230}">
                <p14:media xmlns:p14="http://schemas.microsoft.com/office/powerpoint/2010/main" r:embed="rId2">
                  <p14:trim end="49965.4656"/>
                </p14:media>
              </p:ext>
            </p:extLst>
          </p:nvPr>
        </p:nvPicPr>
        <p:blipFill>
          <a:blip r:embed="rId5"/>
          <a:stretch>
            <a:fillRect/>
          </a:stretch>
        </p:blipFill>
        <p:spPr>
          <a:xfrm>
            <a:off x="1581150" y="2257141"/>
            <a:ext cx="5915758" cy="4591334"/>
          </a:xfrm>
          <a:prstGeom prst="rect">
            <a:avLst/>
          </a:prstGeom>
        </p:spPr>
      </p:pic>
    </p:spTree>
    <p:extLst>
      <p:ext uri="{BB962C8B-B14F-4D97-AF65-F5344CB8AC3E}">
        <p14:creationId xmlns:p14="http://schemas.microsoft.com/office/powerpoint/2010/main" val="1436067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Problem Definition</a:t>
            </a:r>
          </a:p>
        </p:txBody>
      </p:sp>
      <p:sp>
        <p:nvSpPr>
          <p:cNvPr id="17411" name="Content Placeholder 2"/>
          <p:cNvSpPr>
            <a:spLocks noGrp="1"/>
          </p:cNvSpPr>
          <p:nvPr>
            <p:ph sz="quarter" idx="1"/>
          </p:nvPr>
        </p:nvSpPr>
        <p:spPr>
          <a:xfrm>
            <a:off x="612775" y="1600200"/>
            <a:ext cx="8153400" cy="4495800"/>
          </a:xfrm>
        </p:spPr>
        <p:txBody>
          <a:bodyPr/>
          <a:lstStyle/>
          <a:p>
            <a:pPr eaLnBrk="1" hangingPunct="1">
              <a:lnSpc>
                <a:spcPct val="150000"/>
              </a:lnSpc>
            </a:pPr>
            <a:r>
              <a:rPr lang="en-US" sz="2800" dirty="0" smtClean="0">
                <a:latin typeface="Corbel" pitchFamily="34" charset="0"/>
              </a:rPr>
              <a:t>Lack of</a:t>
            </a:r>
          </a:p>
          <a:p>
            <a:pPr lvl="1" eaLnBrk="1" hangingPunct="1">
              <a:lnSpc>
                <a:spcPct val="150000"/>
              </a:lnSpc>
            </a:pPr>
            <a:r>
              <a:rPr lang="en-US" sz="2400" dirty="0" smtClean="0">
                <a:latin typeface="Corbel" pitchFamily="34" charset="0"/>
              </a:rPr>
              <a:t>Maintainability &amp; Portability</a:t>
            </a:r>
          </a:p>
          <a:p>
            <a:pPr eaLnBrk="1" hangingPunct="1">
              <a:lnSpc>
                <a:spcPct val="150000"/>
              </a:lnSpc>
              <a:buNone/>
            </a:pPr>
            <a:endParaRPr lang="tr-TR" sz="19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6</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C:\Documents and Settings\Cinar Kilcioglu\Desktop\Bug_with_compu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029857"/>
            <a:ext cx="3038475" cy="3289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Cinar Kilcioglu\Desktop\man-carrying-office-equipment-thumb8214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571" y="3029857"/>
            <a:ext cx="2604029" cy="328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Problem Definition</a:t>
            </a:r>
          </a:p>
        </p:txBody>
      </p:sp>
      <p:sp>
        <p:nvSpPr>
          <p:cNvPr id="17411" name="Content Placeholder 2"/>
          <p:cNvSpPr>
            <a:spLocks noGrp="1"/>
          </p:cNvSpPr>
          <p:nvPr>
            <p:ph sz="quarter" idx="1"/>
          </p:nvPr>
        </p:nvSpPr>
        <p:spPr>
          <a:xfrm>
            <a:off x="612775" y="1600200"/>
            <a:ext cx="8153400" cy="4495800"/>
          </a:xfrm>
        </p:spPr>
        <p:txBody>
          <a:bodyPr/>
          <a:lstStyle/>
          <a:p>
            <a:pPr eaLnBrk="1" hangingPunct="1">
              <a:lnSpc>
                <a:spcPct val="150000"/>
              </a:lnSpc>
            </a:pPr>
            <a:r>
              <a:rPr lang="en-US" sz="2800" dirty="0" smtClean="0">
                <a:latin typeface="Corbel" pitchFamily="34" charset="0"/>
              </a:rPr>
              <a:t>Lack of</a:t>
            </a:r>
          </a:p>
          <a:p>
            <a:pPr lvl="1" eaLnBrk="1" hangingPunct="1">
              <a:lnSpc>
                <a:spcPct val="150000"/>
              </a:lnSpc>
            </a:pPr>
            <a:r>
              <a:rPr lang="en-US" sz="2400" dirty="0" smtClean="0">
                <a:latin typeface="Corbel" pitchFamily="34" charset="0"/>
              </a:rPr>
              <a:t>Scalability</a:t>
            </a:r>
          </a:p>
          <a:p>
            <a:pPr eaLnBrk="1" hangingPunct="1">
              <a:lnSpc>
                <a:spcPct val="150000"/>
              </a:lnSpc>
              <a:buNone/>
            </a:pPr>
            <a:endParaRPr lang="tr-TR" sz="19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7</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05000"/>
            <a:ext cx="3068459" cy="449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620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The Goal of the Project</a:t>
            </a:r>
          </a:p>
        </p:txBody>
      </p:sp>
      <p:sp>
        <p:nvSpPr>
          <p:cNvPr id="17411" name="Content Placeholder 2"/>
          <p:cNvSpPr>
            <a:spLocks noGrp="1"/>
          </p:cNvSpPr>
          <p:nvPr>
            <p:ph sz="quarter" idx="1"/>
          </p:nvPr>
        </p:nvSpPr>
        <p:spPr>
          <a:xfrm>
            <a:off x="612775" y="1600200"/>
            <a:ext cx="8153400" cy="4495800"/>
          </a:xfrm>
        </p:spPr>
        <p:txBody>
          <a:bodyPr/>
          <a:lstStyle/>
          <a:p>
            <a:pPr eaLnBrk="1" hangingPunct="1">
              <a:lnSpc>
                <a:spcPct val="150000"/>
              </a:lnSpc>
            </a:pPr>
            <a:r>
              <a:rPr lang="en-US" sz="2800" dirty="0" smtClean="0">
                <a:latin typeface="Corbel" pitchFamily="34" charset="0"/>
              </a:rPr>
              <a:t>To make the game “Massively Multiplayer” with</a:t>
            </a:r>
            <a:r>
              <a:rPr lang="en-US" sz="2800" dirty="0">
                <a:latin typeface="Corbel" pitchFamily="34" charset="0"/>
              </a:rPr>
              <a:t> </a:t>
            </a:r>
            <a:r>
              <a:rPr lang="en-US" sz="2800" dirty="0" smtClean="0">
                <a:latin typeface="Corbel" pitchFamily="34" charset="0"/>
              </a:rPr>
              <a:t>Network Optimization</a:t>
            </a:r>
          </a:p>
          <a:p>
            <a:pPr lvl="1" eaLnBrk="1" hangingPunct="1">
              <a:lnSpc>
                <a:spcPct val="150000"/>
              </a:lnSpc>
            </a:pPr>
            <a:r>
              <a:rPr lang="en-US" sz="2100" dirty="0">
                <a:latin typeface="Corbel" pitchFamily="34" charset="0"/>
              </a:rPr>
              <a:t>Bandwidth Management</a:t>
            </a:r>
          </a:p>
          <a:p>
            <a:pPr lvl="1" eaLnBrk="1" hangingPunct="1">
              <a:lnSpc>
                <a:spcPct val="150000"/>
              </a:lnSpc>
            </a:pPr>
            <a:r>
              <a:rPr lang="en-US" sz="2100" dirty="0">
                <a:latin typeface="Corbel" pitchFamily="34" charset="0"/>
              </a:rPr>
              <a:t>Seamless Gameplay</a:t>
            </a:r>
          </a:p>
          <a:p>
            <a:pPr lvl="1" eaLnBrk="1" hangingPunct="1">
              <a:lnSpc>
                <a:spcPct val="150000"/>
              </a:lnSpc>
            </a:pPr>
            <a:r>
              <a:rPr lang="en-US" sz="2100" dirty="0">
                <a:latin typeface="Corbel" pitchFamily="34" charset="0"/>
              </a:rPr>
              <a:t>Congestion </a:t>
            </a:r>
            <a:r>
              <a:rPr lang="en-US" sz="2100" dirty="0" smtClean="0">
                <a:latin typeface="Corbel" pitchFamily="34" charset="0"/>
              </a:rPr>
              <a:t>Control</a:t>
            </a:r>
            <a:endParaRPr lang="en-US" sz="2500" dirty="0" smtClean="0">
              <a:latin typeface="Corbel" pitchFamily="34" charset="0"/>
            </a:endParaRPr>
          </a:p>
          <a:p>
            <a:pPr eaLnBrk="1" hangingPunct="1">
              <a:lnSpc>
                <a:spcPct val="150000"/>
              </a:lnSpc>
            </a:pPr>
            <a:r>
              <a:rPr lang="en-US" sz="2800" dirty="0" smtClean="0">
                <a:latin typeface="Corbel" pitchFamily="34" charset="0"/>
              </a:rPr>
              <a:t>Satisfying maintainability and portability</a:t>
            </a:r>
            <a:endParaRPr lang="en-US" sz="2500" dirty="0" smtClean="0">
              <a:latin typeface="Corbel" pitchFamily="34" charset="0"/>
            </a:endParaRPr>
          </a:p>
          <a:p>
            <a:pPr eaLnBrk="1" hangingPunct="1">
              <a:lnSpc>
                <a:spcPct val="150000"/>
              </a:lnSpc>
            </a:pPr>
            <a:endParaRPr lang="en-US" sz="2800" dirty="0" smtClean="0">
              <a:latin typeface="Corbel" pitchFamily="34" charset="0"/>
            </a:endParaRPr>
          </a:p>
          <a:p>
            <a:pPr marL="0" indent="0" eaLnBrk="1" hangingPunct="1">
              <a:lnSpc>
                <a:spcPct val="150000"/>
              </a:lnSpc>
              <a:buNone/>
            </a:pPr>
            <a:endParaRPr lang="tr-TR" sz="1900" dirty="0" smtClean="0">
              <a:latin typeface="Corbel" pitchFamily="34" charset="0"/>
            </a:endParaRPr>
          </a:p>
          <a:p>
            <a:pPr eaLnBrk="1" hangingPunct="1"/>
            <a:endParaRPr lang="tr-TR" sz="22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8</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35012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dirty="0" smtClean="0">
                <a:solidFill>
                  <a:schemeClr val="tx1"/>
                </a:solidFill>
                <a:latin typeface="Corbel" pitchFamily="34" charset="0"/>
              </a:rPr>
              <a:t>System Features</a:t>
            </a:r>
          </a:p>
        </p:txBody>
      </p:sp>
      <p:sp>
        <p:nvSpPr>
          <p:cNvPr id="17411" name="Content Placeholder 2"/>
          <p:cNvSpPr>
            <a:spLocks noGrp="1"/>
          </p:cNvSpPr>
          <p:nvPr>
            <p:ph sz="quarter" idx="1"/>
          </p:nvPr>
        </p:nvSpPr>
        <p:spPr>
          <a:xfrm>
            <a:off x="612775" y="1600200"/>
            <a:ext cx="8153400" cy="4495800"/>
          </a:xfrm>
        </p:spPr>
        <p:txBody>
          <a:bodyPr/>
          <a:lstStyle/>
          <a:p>
            <a:pPr marL="0" indent="0" eaLnBrk="1" hangingPunct="1">
              <a:lnSpc>
                <a:spcPct val="150000"/>
              </a:lnSpc>
              <a:buNone/>
            </a:pPr>
            <a:r>
              <a:rPr lang="en-US" sz="2400" dirty="0" smtClean="0">
                <a:latin typeface="Corbel" pitchFamily="34" charset="0"/>
              </a:rPr>
              <a:t>Main features of Virtual Turkey:</a:t>
            </a:r>
          </a:p>
          <a:p>
            <a:pPr eaLnBrk="1" hangingPunct="1">
              <a:lnSpc>
                <a:spcPct val="150000"/>
              </a:lnSpc>
            </a:pPr>
            <a:r>
              <a:rPr lang="en-US" sz="2400" dirty="0" smtClean="0">
                <a:latin typeface="Corbel" pitchFamily="34" charset="0"/>
              </a:rPr>
              <a:t>Intelligent data streaming</a:t>
            </a:r>
          </a:p>
          <a:p>
            <a:pPr eaLnBrk="1" hangingPunct="1">
              <a:lnSpc>
                <a:spcPct val="150000"/>
              </a:lnSpc>
            </a:pPr>
            <a:r>
              <a:rPr lang="en-US" sz="2400" dirty="0" smtClean="0">
                <a:latin typeface="Corbel" pitchFamily="34" charset="0"/>
              </a:rPr>
              <a:t>Dynamic bandwidth calculation</a:t>
            </a:r>
          </a:p>
          <a:p>
            <a:pPr eaLnBrk="1" hangingPunct="1">
              <a:lnSpc>
                <a:spcPct val="150000"/>
              </a:lnSpc>
            </a:pPr>
            <a:r>
              <a:rPr lang="en-US" sz="2400" dirty="0" smtClean="0">
                <a:latin typeface="Corbel" pitchFamily="34" charset="0"/>
              </a:rPr>
              <a:t>Advanced area of interest computation</a:t>
            </a:r>
            <a:endParaRPr lang="tr-TR" sz="1900" dirty="0" smtClean="0">
              <a:latin typeface="Corbel"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pPr>
              <a:defRPr/>
            </a:pPr>
            <a:fld id="{736FE29E-5BAB-4F5A-B118-B25F67386917}" type="slidenum">
              <a:rPr lang="en-US" smtClean="0"/>
              <a:pPr>
                <a:defRPr/>
              </a:pPr>
              <a:t>9</a:t>
            </a:fld>
            <a:endParaRPr lang="en-US" dirty="0"/>
          </a:p>
        </p:txBody>
      </p:sp>
      <p:sp>
        <p:nvSpPr>
          <p:cNvPr id="6" name="Oval 5">
            <a:hlinkClick r:id="" action="ppaction://noaction"/>
          </p:cNvPr>
          <p:cNvSpPr/>
          <p:nvPr/>
        </p:nvSpPr>
        <p:spPr>
          <a:xfrm>
            <a:off x="7848600" y="6019800"/>
            <a:ext cx="533400" cy="533400"/>
          </a:xfrm>
          <a:prstGeom prst="ellipse">
            <a:avLst/>
          </a:prstGeom>
          <a:solidFill>
            <a:schemeClr val="bg1">
              <a:alpha val="0"/>
            </a:schemeClr>
          </a:solidFill>
          <a:ln>
            <a:solidFill>
              <a:schemeClr val="bg1">
                <a:alpha val="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068361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9">
      <a:dk1>
        <a:sysClr val="windowText" lastClr="000000"/>
      </a:dk1>
      <a:lt1>
        <a:sysClr val="window" lastClr="FFFFFF"/>
      </a:lt1>
      <a:dk2>
        <a:srgbClr val="FFFFFF"/>
      </a:dk2>
      <a:lt2>
        <a:srgbClr val="FF0000"/>
      </a:lt2>
      <a:accent1>
        <a:srgbClr val="FF0000"/>
      </a:accent1>
      <a:accent2>
        <a:srgbClr val="FF0000"/>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solidFill>
          <a:schemeClr val="accent4">
            <a:lumMod val="40000"/>
            <a:lumOff val="60000"/>
            <a:alpha val="50000"/>
          </a:schemeClr>
        </a:solidFill>
        <a:ln>
          <a:solidFill>
            <a:srgbClr val="FF9900"/>
          </a:solidFill>
        </a:ln>
        <a:scene3d>
          <a:camera prst="orthographicFront"/>
          <a:lightRig rig="threePt" dir="t"/>
        </a:scene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9587</TotalTime>
  <Words>754</Words>
  <Application>Microsoft Office PowerPoint</Application>
  <PresentationFormat>On-screen Show (4:3)</PresentationFormat>
  <Paragraphs>135</Paragraphs>
  <Slides>15</Slides>
  <Notes>15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Median</vt:lpstr>
      <vt:lpstr>CENG 492 – COMPUTER ENGINEERING DESIGN 2 </vt:lpstr>
      <vt:lpstr>Outline</vt:lpstr>
      <vt:lpstr>Project Definition</vt:lpstr>
      <vt:lpstr>Project Definition</vt:lpstr>
      <vt:lpstr>Project Definition</vt:lpstr>
      <vt:lpstr>Problem Definition</vt:lpstr>
      <vt:lpstr>Problem Definition</vt:lpstr>
      <vt:lpstr>The Goal of the Project</vt:lpstr>
      <vt:lpstr>System Features</vt:lpstr>
      <vt:lpstr>Intelligent Data Streaming</vt:lpstr>
      <vt:lpstr>Dynamic Bandwidth Computation</vt:lpstr>
      <vt:lpstr>Prioritization of Messages</vt:lpstr>
      <vt:lpstr>Area of Interest Calculation</vt:lpstr>
      <vt:lpstr>Demo</vt:lpstr>
      <vt:lpstr>Thank You!</vt:lpstr>
    </vt:vector>
  </TitlesOfParts>
  <Company>METU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VODAFONE</dc:title>
  <dc:creator>Cinar Kilcioglu</dc:creator>
  <cp:lastModifiedBy>Mert Degirmenci</cp:lastModifiedBy>
  <cp:revision>1249</cp:revision>
  <dcterms:created xsi:type="dcterms:W3CDTF">2009-10-08T14:57:18Z</dcterms:created>
  <dcterms:modified xsi:type="dcterms:W3CDTF">2011-05-16T03:23:19Z</dcterms:modified>
</cp:coreProperties>
</file>