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76" r:id="rId5"/>
    <p:sldId id="259" r:id="rId6"/>
    <p:sldId id="294" r:id="rId7"/>
    <p:sldId id="277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95" r:id="rId22"/>
    <p:sldId id="274" r:id="rId23"/>
    <p:sldId id="275" r:id="rId24"/>
    <p:sldId id="288" r:id="rId25"/>
    <p:sldId id="278" r:id="rId26"/>
    <p:sldId id="279" r:id="rId27"/>
    <p:sldId id="290" r:id="rId28"/>
    <p:sldId id="280" r:id="rId29"/>
    <p:sldId id="291" r:id="rId30"/>
    <p:sldId id="283" r:id="rId31"/>
    <p:sldId id="293" r:id="rId32"/>
    <p:sldId id="292" r:id="rId33"/>
    <p:sldId id="285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A1103CC-2CBF-43AA-ABE3-0AC24AC1D06B}" type="datetimeFigureOut">
              <a:rPr lang="tr-TR" smtClean="0"/>
              <a:pPr/>
              <a:t>26.12.2011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773BD7-5F74-4ECD-8252-C3F12813425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tal.sk/temp/ai/csr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h5.ggpht.com/_qIDcOEX659I/S6k--TD-HFI/AAAAAAAAA2E/aXpfClNoknU/s1600-h/hmm37.png" TargetMode="External"/><Relationship Id="rId4" Type="http://schemas.openxmlformats.org/officeDocument/2006/relationships/hyperlink" Target="http://www.mental.sk/temp/ai/csr.htm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562600" y="1371600"/>
            <a:ext cx="6172200" cy="1894362"/>
          </a:xfrm>
        </p:spPr>
        <p:txBody>
          <a:bodyPr/>
          <a:lstStyle/>
          <a:p>
            <a:r>
              <a:rPr lang="tr-TR" sz="5400" dirty="0" smtClean="0"/>
              <a:t>D-BUG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733800" y="2895600"/>
            <a:ext cx="6172200" cy="1371600"/>
          </a:xfrm>
        </p:spPr>
        <p:txBody>
          <a:bodyPr/>
          <a:lstStyle/>
          <a:p>
            <a:r>
              <a:rPr lang="en-US" dirty="0" smtClean="0"/>
              <a:t>Turkish Sign Language Recognition Using Microsoft </a:t>
            </a:r>
            <a:r>
              <a:rPr lang="en-US" dirty="0" err="1" smtClean="0"/>
              <a:t>Kinect</a:t>
            </a:r>
            <a:r>
              <a:rPr lang="tr-TR" dirty="0" smtClean="0"/>
              <a:t> </a:t>
            </a:r>
            <a:r>
              <a:rPr lang="tr-TR" dirty="0" err="1" smtClean="0"/>
              <a:t>Sponsored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INNOVA</a:t>
            </a:r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638800"/>
            <a:ext cx="2133600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 smtClean="0"/>
              <a:t>Components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System</a:t>
            </a:r>
            <a:endParaRPr lang="tr-TR" dirty="0"/>
          </a:p>
        </p:txBody>
      </p:sp>
      <p:grpSp>
        <p:nvGrpSpPr>
          <p:cNvPr id="8" name="7 Grup"/>
          <p:cNvGrpSpPr/>
          <p:nvPr/>
        </p:nvGrpSpPr>
        <p:grpSpPr>
          <a:xfrm>
            <a:off x="2209800" y="4038600"/>
            <a:ext cx="6248400" cy="2303801"/>
            <a:chOff x="2362197" y="3674727"/>
            <a:chExt cx="6248400" cy="2303801"/>
          </a:xfrm>
        </p:grpSpPr>
        <p:sp>
          <p:nvSpPr>
            <p:cNvPr id="9" name="8 Serbest Form"/>
            <p:cNvSpPr/>
            <p:nvPr/>
          </p:nvSpPr>
          <p:spPr>
            <a:xfrm>
              <a:off x="2362197" y="4970127"/>
              <a:ext cx="1066801" cy="1008401"/>
            </a:xfrm>
            <a:custGeom>
              <a:avLst/>
              <a:gdLst>
                <a:gd name="connsiteX0" fmla="*/ 0 w 954027"/>
                <a:gd name="connsiteY0" fmla="*/ 466101 h 932201"/>
                <a:gd name="connsiteX1" fmla="*/ 143640 w 954027"/>
                <a:gd name="connsiteY1" fmla="*/ 132727 h 932201"/>
                <a:gd name="connsiteX2" fmla="*/ 477015 w 954027"/>
                <a:gd name="connsiteY2" fmla="*/ 1 h 932201"/>
                <a:gd name="connsiteX3" fmla="*/ 810389 w 954027"/>
                <a:gd name="connsiteY3" fmla="*/ 132728 h 932201"/>
                <a:gd name="connsiteX4" fmla="*/ 954028 w 954027"/>
                <a:gd name="connsiteY4" fmla="*/ 466103 h 932201"/>
                <a:gd name="connsiteX5" fmla="*/ 810388 w 954027"/>
                <a:gd name="connsiteY5" fmla="*/ 799478 h 932201"/>
                <a:gd name="connsiteX6" fmla="*/ 477013 w 954027"/>
                <a:gd name="connsiteY6" fmla="*/ 932204 h 932201"/>
                <a:gd name="connsiteX7" fmla="*/ 143638 w 954027"/>
                <a:gd name="connsiteY7" fmla="*/ 799477 h 932201"/>
                <a:gd name="connsiteX8" fmla="*/ -1 w 954027"/>
                <a:gd name="connsiteY8" fmla="*/ 466102 h 932201"/>
                <a:gd name="connsiteX9" fmla="*/ 0 w 954027"/>
                <a:gd name="connsiteY9" fmla="*/ 466101 h 932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54027" h="932201">
                  <a:moveTo>
                    <a:pt x="0" y="466101"/>
                  </a:moveTo>
                  <a:cubicBezTo>
                    <a:pt x="0" y="340613"/>
                    <a:pt x="51784" y="220427"/>
                    <a:pt x="143640" y="132727"/>
                  </a:cubicBezTo>
                  <a:cubicBezTo>
                    <a:pt x="232760" y="47639"/>
                    <a:pt x="352414" y="1"/>
                    <a:pt x="477015" y="1"/>
                  </a:cubicBezTo>
                  <a:cubicBezTo>
                    <a:pt x="601616" y="1"/>
                    <a:pt x="721270" y="47639"/>
                    <a:pt x="810389" y="132728"/>
                  </a:cubicBezTo>
                  <a:cubicBezTo>
                    <a:pt x="902244" y="220429"/>
                    <a:pt x="954028" y="340615"/>
                    <a:pt x="954028" y="466103"/>
                  </a:cubicBezTo>
                  <a:cubicBezTo>
                    <a:pt x="954028" y="591591"/>
                    <a:pt x="902244" y="711777"/>
                    <a:pt x="810388" y="799478"/>
                  </a:cubicBezTo>
                  <a:cubicBezTo>
                    <a:pt x="721269" y="884566"/>
                    <a:pt x="601614" y="932204"/>
                    <a:pt x="477013" y="932204"/>
                  </a:cubicBezTo>
                  <a:cubicBezTo>
                    <a:pt x="352412" y="932204"/>
                    <a:pt x="232758" y="884566"/>
                    <a:pt x="143638" y="799477"/>
                  </a:cubicBezTo>
                  <a:cubicBezTo>
                    <a:pt x="51783" y="711776"/>
                    <a:pt x="-1" y="591590"/>
                    <a:pt x="-1" y="466102"/>
                  </a:cubicBezTo>
                  <a:lnTo>
                    <a:pt x="0" y="4661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1144" tIns="147948" rIns="151144" bIns="147948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b="1" kern="1200" dirty="0" smtClean="0"/>
                <a:t>HMM</a:t>
              </a:r>
              <a:endParaRPr lang="tr-TR" sz="2000" b="1" kern="1200" dirty="0"/>
            </a:p>
          </p:txBody>
        </p:sp>
        <p:sp>
          <p:nvSpPr>
            <p:cNvPr id="11" name="10 Serbest Form"/>
            <p:cNvSpPr/>
            <p:nvPr/>
          </p:nvSpPr>
          <p:spPr>
            <a:xfrm>
              <a:off x="6095997" y="3674727"/>
              <a:ext cx="2514600" cy="609600"/>
            </a:xfrm>
            <a:custGeom>
              <a:avLst/>
              <a:gdLst>
                <a:gd name="connsiteX0" fmla="*/ 0 w 1599532"/>
                <a:gd name="connsiteY0" fmla="*/ 117184 h 1171844"/>
                <a:gd name="connsiteX1" fmla="*/ 34323 w 1599532"/>
                <a:gd name="connsiteY1" fmla="*/ 34322 h 1171844"/>
                <a:gd name="connsiteX2" fmla="*/ 117185 w 1599532"/>
                <a:gd name="connsiteY2" fmla="*/ 0 h 1171844"/>
                <a:gd name="connsiteX3" fmla="*/ 1482348 w 1599532"/>
                <a:gd name="connsiteY3" fmla="*/ 0 h 1171844"/>
                <a:gd name="connsiteX4" fmla="*/ 1565210 w 1599532"/>
                <a:gd name="connsiteY4" fmla="*/ 34323 h 1171844"/>
                <a:gd name="connsiteX5" fmla="*/ 1599532 w 1599532"/>
                <a:gd name="connsiteY5" fmla="*/ 117185 h 1171844"/>
                <a:gd name="connsiteX6" fmla="*/ 1599532 w 1599532"/>
                <a:gd name="connsiteY6" fmla="*/ 1054660 h 1171844"/>
                <a:gd name="connsiteX7" fmla="*/ 1565210 w 1599532"/>
                <a:gd name="connsiteY7" fmla="*/ 1137522 h 1171844"/>
                <a:gd name="connsiteX8" fmla="*/ 1482348 w 1599532"/>
                <a:gd name="connsiteY8" fmla="*/ 1171844 h 1171844"/>
                <a:gd name="connsiteX9" fmla="*/ 117184 w 1599532"/>
                <a:gd name="connsiteY9" fmla="*/ 1171844 h 1171844"/>
                <a:gd name="connsiteX10" fmla="*/ 34322 w 1599532"/>
                <a:gd name="connsiteY10" fmla="*/ 1137522 h 1171844"/>
                <a:gd name="connsiteX11" fmla="*/ 0 w 1599532"/>
                <a:gd name="connsiteY11" fmla="*/ 1054660 h 1171844"/>
                <a:gd name="connsiteX12" fmla="*/ 0 w 1599532"/>
                <a:gd name="connsiteY12" fmla="*/ 117184 h 1171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99532" h="1171844">
                  <a:moveTo>
                    <a:pt x="0" y="117184"/>
                  </a:moveTo>
                  <a:cubicBezTo>
                    <a:pt x="0" y="86105"/>
                    <a:pt x="12346" y="56299"/>
                    <a:pt x="34323" y="34322"/>
                  </a:cubicBezTo>
                  <a:cubicBezTo>
                    <a:pt x="56299" y="12346"/>
                    <a:pt x="86106" y="0"/>
                    <a:pt x="117185" y="0"/>
                  </a:cubicBezTo>
                  <a:lnTo>
                    <a:pt x="1482348" y="0"/>
                  </a:lnTo>
                  <a:cubicBezTo>
                    <a:pt x="1513427" y="0"/>
                    <a:pt x="1543233" y="12346"/>
                    <a:pt x="1565210" y="34323"/>
                  </a:cubicBezTo>
                  <a:cubicBezTo>
                    <a:pt x="1587186" y="56299"/>
                    <a:pt x="1599532" y="86106"/>
                    <a:pt x="1599532" y="117185"/>
                  </a:cubicBezTo>
                  <a:lnTo>
                    <a:pt x="1599532" y="1054660"/>
                  </a:lnTo>
                  <a:cubicBezTo>
                    <a:pt x="1599532" y="1085739"/>
                    <a:pt x="1587186" y="1115545"/>
                    <a:pt x="1565210" y="1137522"/>
                  </a:cubicBezTo>
                  <a:cubicBezTo>
                    <a:pt x="1543234" y="1159498"/>
                    <a:pt x="1513427" y="1171844"/>
                    <a:pt x="1482348" y="1171844"/>
                  </a:cubicBezTo>
                  <a:lnTo>
                    <a:pt x="117184" y="1171844"/>
                  </a:lnTo>
                  <a:cubicBezTo>
                    <a:pt x="86105" y="1171844"/>
                    <a:pt x="56299" y="1159498"/>
                    <a:pt x="34322" y="1137522"/>
                  </a:cubicBezTo>
                  <a:cubicBezTo>
                    <a:pt x="12346" y="1115546"/>
                    <a:pt x="0" y="1085739"/>
                    <a:pt x="0" y="1054660"/>
                  </a:cubicBezTo>
                  <a:lnTo>
                    <a:pt x="0" y="117184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82" tIns="57182" rIns="57182" bIns="57182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b="1" kern="1200" dirty="0" err="1" smtClean="0"/>
                <a:t>InterfaceHandler</a:t>
              </a:r>
              <a:endParaRPr lang="tr-TR" sz="2000" b="1" kern="1200" dirty="0"/>
            </a:p>
          </p:txBody>
        </p:sp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Serbest Form"/>
          <p:cNvSpPr/>
          <p:nvPr/>
        </p:nvSpPr>
        <p:spPr>
          <a:xfrm>
            <a:off x="4114800" y="1905000"/>
            <a:ext cx="2209132" cy="609600"/>
          </a:xfrm>
          <a:custGeom>
            <a:avLst/>
            <a:gdLst>
              <a:gd name="connsiteX0" fmla="*/ 0 w 1599532"/>
              <a:gd name="connsiteY0" fmla="*/ 117184 h 1171844"/>
              <a:gd name="connsiteX1" fmla="*/ 34323 w 1599532"/>
              <a:gd name="connsiteY1" fmla="*/ 34322 h 1171844"/>
              <a:gd name="connsiteX2" fmla="*/ 117185 w 1599532"/>
              <a:gd name="connsiteY2" fmla="*/ 0 h 1171844"/>
              <a:gd name="connsiteX3" fmla="*/ 1482348 w 1599532"/>
              <a:gd name="connsiteY3" fmla="*/ 0 h 1171844"/>
              <a:gd name="connsiteX4" fmla="*/ 1565210 w 1599532"/>
              <a:gd name="connsiteY4" fmla="*/ 34323 h 1171844"/>
              <a:gd name="connsiteX5" fmla="*/ 1599532 w 1599532"/>
              <a:gd name="connsiteY5" fmla="*/ 117185 h 1171844"/>
              <a:gd name="connsiteX6" fmla="*/ 1599532 w 1599532"/>
              <a:gd name="connsiteY6" fmla="*/ 1054660 h 1171844"/>
              <a:gd name="connsiteX7" fmla="*/ 1565210 w 1599532"/>
              <a:gd name="connsiteY7" fmla="*/ 1137522 h 1171844"/>
              <a:gd name="connsiteX8" fmla="*/ 1482348 w 1599532"/>
              <a:gd name="connsiteY8" fmla="*/ 1171844 h 1171844"/>
              <a:gd name="connsiteX9" fmla="*/ 117184 w 1599532"/>
              <a:gd name="connsiteY9" fmla="*/ 1171844 h 1171844"/>
              <a:gd name="connsiteX10" fmla="*/ 34322 w 1599532"/>
              <a:gd name="connsiteY10" fmla="*/ 1137522 h 1171844"/>
              <a:gd name="connsiteX11" fmla="*/ 0 w 1599532"/>
              <a:gd name="connsiteY11" fmla="*/ 1054660 h 1171844"/>
              <a:gd name="connsiteX12" fmla="*/ 0 w 1599532"/>
              <a:gd name="connsiteY12" fmla="*/ 117184 h 1171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9532" h="1171844">
                <a:moveTo>
                  <a:pt x="0" y="117184"/>
                </a:moveTo>
                <a:cubicBezTo>
                  <a:pt x="0" y="86105"/>
                  <a:pt x="12346" y="56299"/>
                  <a:pt x="34323" y="34322"/>
                </a:cubicBezTo>
                <a:cubicBezTo>
                  <a:pt x="56299" y="12346"/>
                  <a:pt x="86106" y="0"/>
                  <a:pt x="117185" y="0"/>
                </a:cubicBezTo>
                <a:lnTo>
                  <a:pt x="1482348" y="0"/>
                </a:lnTo>
                <a:cubicBezTo>
                  <a:pt x="1513427" y="0"/>
                  <a:pt x="1543233" y="12346"/>
                  <a:pt x="1565210" y="34323"/>
                </a:cubicBezTo>
                <a:cubicBezTo>
                  <a:pt x="1587186" y="56299"/>
                  <a:pt x="1599532" y="86106"/>
                  <a:pt x="1599532" y="117185"/>
                </a:cubicBezTo>
                <a:lnTo>
                  <a:pt x="1599532" y="1054660"/>
                </a:lnTo>
                <a:cubicBezTo>
                  <a:pt x="1599532" y="1085739"/>
                  <a:pt x="1587186" y="1115545"/>
                  <a:pt x="1565210" y="1137522"/>
                </a:cubicBezTo>
                <a:cubicBezTo>
                  <a:pt x="1543234" y="1159498"/>
                  <a:pt x="1513427" y="1171844"/>
                  <a:pt x="1482348" y="1171844"/>
                </a:cubicBezTo>
                <a:lnTo>
                  <a:pt x="117184" y="1171844"/>
                </a:lnTo>
                <a:cubicBezTo>
                  <a:pt x="86105" y="1171844"/>
                  <a:pt x="56299" y="1159498"/>
                  <a:pt x="34322" y="1137522"/>
                </a:cubicBezTo>
                <a:cubicBezTo>
                  <a:pt x="12346" y="1115546"/>
                  <a:pt x="0" y="1085739"/>
                  <a:pt x="0" y="1054660"/>
                </a:cubicBezTo>
                <a:lnTo>
                  <a:pt x="0" y="117184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82" tIns="57182" rIns="57182" bIns="5718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err="1" smtClean="0"/>
              <a:t>InputHandler</a:t>
            </a:r>
            <a:endParaRPr lang="tr-TR" sz="2000" b="1" kern="1200" dirty="0"/>
          </a:p>
        </p:txBody>
      </p:sp>
      <p:sp>
        <p:nvSpPr>
          <p:cNvPr id="17" name="16 Serbest Form"/>
          <p:cNvSpPr/>
          <p:nvPr/>
        </p:nvSpPr>
        <p:spPr>
          <a:xfrm>
            <a:off x="1066800" y="4038600"/>
            <a:ext cx="2209132" cy="609600"/>
          </a:xfrm>
          <a:custGeom>
            <a:avLst/>
            <a:gdLst>
              <a:gd name="connsiteX0" fmla="*/ 0 w 1599532"/>
              <a:gd name="connsiteY0" fmla="*/ 117184 h 1171844"/>
              <a:gd name="connsiteX1" fmla="*/ 34323 w 1599532"/>
              <a:gd name="connsiteY1" fmla="*/ 34322 h 1171844"/>
              <a:gd name="connsiteX2" fmla="*/ 117185 w 1599532"/>
              <a:gd name="connsiteY2" fmla="*/ 0 h 1171844"/>
              <a:gd name="connsiteX3" fmla="*/ 1482348 w 1599532"/>
              <a:gd name="connsiteY3" fmla="*/ 0 h 1171844"/>
              <a:gd name="connsiteX4" fmla="*/ 1565210 w 1599532"/>
              <a:gd name="connsiteY4" fmla="*/ 34323 h 1171844"/>
              <a:gd name="connsiteX5" fmla="*/ 1599532 w 1599532"/>
              <a:gd name="connsiteY5" fmla="*/ 117185 h 1171844"/>
              <a:gd name="connsiteX6" fmla="*/ 1599532 w 1599532"/>
              <a:gd name="connsiteY6" fmla="*/ 1054660 h 1171844"/>
              <a:gd name="connsiteX7" fmla="*/ 1565210 w 1599532"/>
              <a:gd name="connsiteY7" fmla="*/ 1137522 h 1171844"/>
              <a:gd name="connsiteX8" fmla="*/ 1482348 w 1599532"/>
              <a:gd name="connsiteY8" fmla="*/ 1171844 h 1171844"/>
              <a:gd name="connsiteX9" fmla="*/ 117184 w 1599532"/>
              <a:gd name="connsiteY9" fmla="*/ 1171844 h 1171844"/>
              <a:gd name="connsiteX10" fmla="*/ 34322 w 1599532"/>
              <a:gd name="connsiteY10" fmla="*/ 1137522 h 1171844"/>
              <a:gd name="connsiteX11" fmla="*/ 0 w 1599532"/>
              <a:gd name="connsiteY11" fmla="*/ 1054660 h 1171844"/>
              <a:gd name="connsiteX12" fmla="*/ 0 w 1599532"/>
              <a:gd name="connsiteY12" fmla="*/ 117184 h 1171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9532" h="1171844">
                <a:moveTo>
                  <a:pt x="0" y="117184"/>
                </a:moveTo>
                <a:cubicBezTo>
                  <a:pt x="0" y="86105"/>
                  <a:pt x="12346" y="56299"/>
                  <a:pt x="34323" y="34322"/>
                </a:cubicBezTo>
                <a:cubicBezTo>
                  <a:pt x="56299" y="12346"/>
                  <a:pt x="86106" y="0"/>
                  <a:pt x="117185" y="0"/>
                </a:cubicBezTo>
                <a:lnTo>
                  <a:pt x="1482348" y="0"/>
                </a:lnTo>
                <a:cubicBezTo>
                  <a:pt x="1513427" y="0"/>
                  <a:pt x="1543233" y="12346"/>
                  <a:pt x="1565210" y="34323"/>
                </a:cubicBezTo>
                <a:cubicBezTo>
                  <a:pt x="1587186" y="56299"/>
                  <a:pt x="1599532" y="86106"/>
                  <a:pt x="1599532" y="117185"/>
                </a:cubicBezTo>
                <a:lnTo>
                  <a:pt x="1599532" y="1054660"/>
                </a:lnTo>
                <a:cubicBezTo>
                  <a:pt x="1599532" y="1085739"/>
                  <a:pt x="1587186" y="1115545"/>
                  <a:pt x="1565210" y="1137522"/>
                </a:cubicBezTo>
                <a:cubicBezTo>
                  <a:pt x="1543234" y="1159498"/>
                  <a:pt x="1513427" y="1171844"/>
                  <a:pt x="1482348" y="1171844"/>
                </a:cubicBezTo>
                <a:lnTo>
                  <a:pt x="117184" y="1171844"/>
                </a:lnTo>
                <a:cubicBezTo>
                  <a:pt x="86105" y="1171844"/>
                  <a:pt x="56299" y="1159498"/>
                  <a:pt x="34322" y="1137522"/>
                </a:cubicBezTo>
                <a:cubicBezTo>
                  <a:pt x="12346" y="1115546"/>
                  <a:pt x="0" y="1085739"/>
                  <a:pt x="0" y="1054660"/>
                </a:cubicBezTo>
                <a:lnTo>
                  <a:pt x="0" y="117184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82" tIns="57182" rIns="57182" bIns="5718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dirty="0" err="1" smtClean="0"/>
              <a:t>Recognize</a:t>
            </a:r>
            <a:r>
              <a:rPr lang="tr-TR" sz="2000" b="1" kern="1200" dirty="0" err="1" smtClean="0"/>
              <a:t>r</a:t>
            </a:r>
            <a:endParaRPr lang="tr-TR" sz="2000" b="1" kern="1200" dirty="0"/>
          </a:p>
        </p:txBody>
      </p:sp>
      <p:pic>
        <p:nvPicPr>
          <p:cNvPr id="18" name="17 Resim" descr="BARL_KINECT_6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1524000"/>
            <a:ext cx="1409700" cy="1485900"/>
          </a:xfrm>
          <a:prstGeom prst="rect">
            <a:avLst/>
          </a:prstGeom>
        </p:spPr>
      </p:pic>
      <p:sp>
        <p:nvSpPr>
          <p:cNvPr id="19" name="18 Sağ Ok"/>
          <p:cNvSpPr/>
          <p:nvPr/>
        </p:nvSpPr>
        <p:spPr>
          <a:xfrm>
            <a:off x="2590800" y="2209800"/>
            <a:ext cx="1371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19 Aşağı Ok"/>
          <p:cNvSpPr/>
          <p:nvPr/>
        </p:nvSpPr>
        <p:spPr>
          <a:xfrm rot="2547261">
            <a:off x="3563955" y="2496190"/>
            <a:ext cx="129751" cy="16370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Aşağı Ok"/>
          <p:cNvSpPr/>
          <p:nvPr/>
        </p:nvSpPr>
        <p:spPr>
          <a:xfrm rot="19221470">
            <a:off x="6707537" y="2443424"/>
            <a:ext cx="124169" cy="16262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21 Yukarı Bükülü Ok"/>
          <p:cNvSpPr/>
          <p:nvPr/>
        </p:nvSpPr>
        <p:spPr>
          <a:xfrm rot="4672404">
            <a:off x="1185877" y="5165102"/>
            <a:ext cx="1288511" cy="5008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4" name="23 Yukarı Bükülü Ok"/>
          <p:cNvSpPr/>
          <p:nvPr/>
        </p:nvSpPr>
        <p:spPr>
          <a:xfrm rot="15419047">
            <a:off x="2792833" y="5005683"/>
            <a:ext cx="1288511" cy="5008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5" name="24 Aşağı Ok"/>
          <p:cNvSpPr/>
          <p:nvPr/>
        </p:nvSpPr>
        <p:spPr>
          <a:xfrm rot="16200000">
            <a:off x="4533902" y="3086099"/>
            <a:ext cx="152400" cy="2514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Metin kutusu"/>
          <p:cNvSpPr txBox="1"/>
          <p:nvPr/>
        </p:nvSpPr>
        <p:spPr>
          <a:xfrm>
            <a:off x="2590800" y="1600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Joint</a:t>
            </a:r>
            <a:endParaRPr lang="tr-TR" dirty="0" smtClean="0"/>
          </a:p>
          <a:p>
            <a:r>
              <a:rPr lang="tr-TR" dirty="0" err="1" smtClean="0"/>
              <a:t>positions</a:t>
            </a:r>
            <a:endParaRPr lang="tr-TR" dirty="0"/>
          </a:p>
        </p:txBody>
      </p:sp>
      <p:sp>
        <p:nvSpPr>
          <p:cNvPr id="26" name="25 Metin kutusu"/>
          <p:cNvSpPr txBox="1"/>
          <p:nvPr/>
        </p:nvSpPr>
        <p:spPr>
          <a:xfrm rot="3070989">
            <a:off x="6254501" y="2920406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Scaled</a:t>
            </a:r>
            <a:r>
              <a:rPr lang="tr-TR" dirty="0" smtClean="0"/>
              <a:t> </a:t>
            </a:r>
            <a:r>
              <a:rPr lang="tr-TR" dirty="0" err="1" smtClean="0"/>
              <a:t>hand</a:t>
            </a:r>
            <a:r>
              <a:rPr lang="tr-TR" dirty="0" smtClean="0"/>
              <a:t> </a:t>
            </a:r>
            <a:r>
              <a:rPr lang="tr-TR" dirty="0" err="1" smtClean="0"/>
              <a:t>positions</a:t>
            </a:r>
            <a:endParaRPr lang="tr-TR" dirty="0"/>
          </a:p>
        </p:txBody>
      </p:sp>
      <p:sp>
        <p:nvSpPr>
          <p:cNvPr id="27" name="26 Metin kutusu"/>
          <p:cNvSpPr txBox="1"/>
          <p:nvPr/>
        </p:nvSpPr>
        <p:spPr>
          <a:xfrm rot="3014003">
            <a:off x="5630060" y="3246984"/>
            <a:ext cx="1682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Video </a:t>
            </a:r>
            <a:r>
              <a:rPr lang="tr-TR" dirty="0" err="1" smtClean="0"/>
              <a:t>stream</a:t>
            </a:r>
            <a:endParaRPr lang="tr-TR" dirty="0"/>
          </a:p>
        </p:txBody>
      </p:sp>
      <p:sp>
        <p:nvSpPr>
          <p:cNvPr id="28" name="27 Metin kutusu"/>
          <p:cNvSpPr txBox="1"/>
          <p:nvPr/>
        </p:nvSpPr>
        <p:spPr>
          <a:xfrm>
            <a:off x="2438400" y="2362200"/>
            <a:ext cx="1682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Video </a:t>
            </a:r>
            <a:r>
              <a:rPr lang="tr-TR" dirty="0" err="1" smtClean="0"/>
              <a:t>stream</a:t>
            </a:r>
            <a:endParaRPr lang="tr-TR" dirty="0"/>
          </a:p>
        </p:txBody>
      </p:sp>
      <p:sp>
        <p:nvSpPr>
          <p:cNvPr id="29" name="28 Metin kutusu"/>
          <p:cNvSpPr txBox="1"/>
          <p:nvPr/>
        </p:nvSpPr>
        <p:spPr>
          <a:xfrm rot="18759074">
            <a:off x="2959645" y="286466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Matrix</a:t>
            </a:r>
            <a:r>
              <a:rPr lang="tr-TR" dirty="0" smtClean="0"/>
              <a:t> </a:t>
            </a:r>
            <a:r>
              <a:rPr lang="tr-TR" dirty="0" err="1" smtClean="0"/>
              <a:t>indices</a:t>
            </a:r>
            <a:endParaRPr lang="tr-TR" dirty="0"/>
          </a:p>
        </p:txBody>
      </p:sp>
      <p:sp>
        <p:nvSpPr>
          <p:cNvPr id="30" name="29 Metin kutusu"/>
          <p:cNvSpPr txBox="1"/>
          <p:nvPr/>
        </p:nvSpPr>
        <p:spPr>
          <a:xfrm>
            <a:off x="0" y="4953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Observation</a:t>
            </a:r>
            <a:r>
              <a:rPr lang="tr-TR" dirty="0" smtClean="0"/>
              <a:t>    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sequence</a:t>
            </a:r>
            <a:endParaRPr lang="tr-TR" dirty="0"/>
          </a:p>
        </p:txBody>
      </p:sp>
      <p:sp>
        <p:nvSpPr>
          <p:cNvPr id="31" name="30 Metin kutusu"/>
          <p:cNvSpPr txBox="1"/>
          <p:nvPr/>
        </p:nvSpPr>
        <p:spPr>
          <a:xfrm>
            <a:off x="3733800" y="5029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Probability</a:t>
            </a:r>
            <a:endParaRPr lang="tr-TR" dirty="0"/>
          </a:p>
        </p:txBody>
      </p:sp>
      <p:sp>
        <p:nvSpPr>
          <p:cNvPr id="32" name="31 Metin kutusu"/>
          <p:cNvSpPr txBox="1"/>
          <p:nvPr/>
        </p:nvSpPr>
        <p:spPr>
          <a:xfrm>
            <a:off x="3810000" y="3886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Gesture</a:t>
            </a:r>
            <a:r>
              <a:rPr lang="tr-TR" dirty="0" smtClean="0"/>
              <a:t> name</a:t>
            </a:r>
            <a:endParaRPr lang="tr-TR" dirty="0"/>
          </a:p>
        </p:txBody>
      </p:sp>
      <p:sp>
        <p:nvSpPr>
          <p:cNvPr id="33" name="32 Metin kutusu"/>
          <p:cNvSpPr txBox="1"/>
          <p:nvPr/>
        </p:nvSpPr>
        <p:spPr>
          <a:xfrm>
            <a:off x="3429000" y="6096000"/>
            <a:ext cx="487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err="1" smtClean="0"/>
              <a:t>Figure</a:t>
            </a:r>
            <a:r>
              <a:rPr lang="tr-TR" sz="1600" b="1" i="1" dirty="0" smtClean="0"/>
              <a:t> 1</a:t>
            </a:r>
            <a:r>
              <a:rPr lang="tr-TR" sz="1600" dirty="0" smtClean="0"/>
              <a:t>: </a:t>
            </a:r>
            <a:r>
              <a:rPr lang="tr-TR" sz="1600" dirty="0" err="1" smtClean="0"/>
              <a:t>Interaction</a:t>
            </a:r>
            <a:r>
              <a:rPr lang="tr-TR" sz="1600" dirty="0" smtClean="0"/>
              <a:t> of </a:t>
            </a:r>
            <a:r>
              <a:rPr lang="tr-TR" sz="1600" dirty="0" err="1" smtClean="0"/>
              <a:t>the</a:t>
            </a:r>
            <a:r>
              <a:rPr lang="tr-TR" sz="1600" dirty="0" smtClean="0"/>
              <a:t> </a:t>
            </a:r>
            <a:r>
              <a:rPr lang="tr-TR" sz="1600" dirty="0" err="1" smtClean="0"/>
              <a:t>Components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InputHandler</a:t>
            </a:r>
            <a:endParaRPr lang="tr-TR" b="1" u="sng" dirty="0" smtClean="0"/>
          </a:p>
          <a:p>
            <a:pPr lvl="1"/>
            <a:endParaRPr lang="tr-TR" b="1" u="sng" dirty="0" smtClean="0"/>
          </a:p>
          <a:p>
            <a:pPr lvl="1"/>
            <a:r>
              <a:rPr lang="tr-TR" sz="2400" dirty="0" err="1" smtClean="0"/>
              <a:t>Repeatedly</a:t>
            </a:r>
            <a:r>
              <a:rPr lang="tr-TR" sz="2400" dirty="0" smtClean="0"/>
              <a:t> </a:t>
            </a:r>
            <a:r>
              <a:rPr lang="tr-TR" sz="2400" dirty="0" err="1" smtClean="0"/>
              <a:t>arranges</a:t>
            </a:r>
            <a:r>
              <a:rPr lang="tr-TR" sz="2400" dirty="0" smtClean="0"/>
              <a:t> </a:t>
            </a:r>
            <a:r>
              <a:rPr lang="tr-TR" sz="2400" dirty="0" err="1" smtClean="0"/>
              <a:t>Kinect</a:t>
            </a:r>
            <a:r>
              <a:rPr lang="tr-TR" sz="2400" dirty="0" smtClean="0"/>
              <a:t> </a:t>
            </a:r>
            <a:r>
              <a:rPr lang="tr-TR" sz="2400" dirty="0" err="1" smtClean="0"/>
              <a:t>input</a:t>
            </a:r>
            <a:r>
              <a:rPr lang="tr-TR" sz="2400" dirty="0" smtClean="0"/>
              <a:t> </a:t>
            </a:r>
          </a:p>
          <a:p>
            <a:pPr lvl="1"/>
            <a:endParaRPr lang="tr-TR" sz="2400" dirty="0" smtClean="0"/>
          </a:p>
          <a:p>
            <a:pPr lvl="1"/>
            <a:r>
              <a:rPr lang="tr-TR" sz="2400" dirty="0" err="1" smtClean="0"/>
              <a:t>Calculates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 </a:t>
            </a:r>
            <a:r>
              <a:rPr lang="tr-TR" sz="2400" dirty="0" err="1" smtClean="0"/>
              <a:t>positions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screen</a:t>
            </a:r>
            <a:endParaRPr lang="tr-TR" sz="2400" dirty="0" smtClean="0"/>
          </a:p>
          <a:p>
            <a:pPr lvl="1"/>
            <a:endParaRPr lang="tr-TR" sz="2400" dirty="0" smtClean="0"/>
          </a:p>
          <a:p>
            <a:pPr lvl="1"/>
            <a:r>
              <a:rPr lang="tr-TR" sz="2400" dirty="0" err="1" smtClean="0"/>
              <a:t>Creates</a:t>
            </a:r>
            <a:r>
              <a:rPr lang="tr-TR" sz="2400" dirty="0" smtClean="0"/>
              <a:t>  </a:t>
            </a:r>
            <a:r>
              <a:rPr lang="tr-TR" sz="2400" dirty="0" err="1" smtClean="0"/>
              <a:t>SpaceZoningMatrix</a:t>
            </a:r>
            <a:endParaRPr lang="tr-TR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InputHandler</a:t>
            </a:r>
            <a:endParaRPr lang="tr-TR" b="1" u="sng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Resim" descr="matrix asıl jpe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2438400"/>
            <a:ext cx="7315200" cy="3276601"/>
          </a:xfrm>
          <a:prstGeom prst="rect">
            <a:avLst/>
          </a:prstGeom>
        </p:spPr>
      </p:pic>
      <p:sp>
        <p:nvSpPr>
          <p:cNvPr id="6" name="5 Metin kutusu"/>
          <p:cNvSpPr txBox="1"/>
          <p:nvPr/>
        </p:nvSpPr>
        <p:spPr>
          <a:xfrm>
            <a:off x="2743200" y="5486400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smtClean="0"/>
              <a:t>  </a:t>
            </a:r>
            <a:r>
              <a:rPr lang="tr-TR" sz="1600" b="1" i="1" dirty="0" err="1" smtClean="0"/>
              <a:t>Figure</a:t>
            </a:r>
            <a:r>
              <a:rPr lang="tr-TR" sz="1600" b="1" i="1" dirty="0" smtClean="0"/>
              <a:t> 2: </a:t>
            </a:r>
            <a:r>
              <a:rPr lang="tr-TR" sz="1600" dirty="0" err="1" smtClean="0"/>
              <a:t>Space</a:t>
            </a:r>
            <a:r>
              <a:rPr lang="tr-TR" sz="1600" dirty="0" smtClean="0"/>
              <a:t> </a:t>
            </a:r>
            <a:r>
              <a:rPr lang="tr-TR" sz="1600" dirty="0" err="1" smtClean="0"/>
              <a:t>Zoning</a:t>
            </a:r>
            <a:r>
              <a:rPr lang="tr-TR" sz="1600" dirty="0" smtClean="0"/>
              <a:t> </a:t>
            </a:r>
            <a:r>
              <a:rPr lang="tr-TR" sz="1600" dirty="0" err="1" smtClean="0"/>
              <a:t>Matrix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InterfaceHandler</a:t>
            </a:r>
            <a:endParaRPr lang="tr-TR" b="1" u="sng" dirty="0" smtClean="0"/>
          </a:p>
          <a:p>
            <a:pPr lvl="1"/>
            <a:endParaRPr lang="tr-TR" b="1" u="sng" dirty="0" smtClean="0"/>
          </a:p>
          <a:p>
            <a:pPr lvl="1"/>
            <a:r>
              <a:rPr lang="tr-TR" sz="2400" dirty="0" err="1" smtClean="0"/>
              <a:t>Manages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user</a:t>
            </a:r>
            <a:r>
              <a:rPr lang="tr-TR" sz="2400" dirty="0" smtClean="0"/>
              <a:t> </a:t>
            </a:r>
            <a:r>
              <a:rPr lang="tr-TR" sz="2400" dirty="0" err="1" smtClean="0"/>
              <a:t>interface</a:t>
            </a:r>
            <a:endParaRPr lang="tr-TR" sz="2400" dirty="0" smtClean="0"/>
          </a:p>
          <a:p>
            <a:pPr lvl="1"/>
            <a:endParaRPr lang="tr-TR" sz="2400" b="1" u="sng" dirty="0" smtClean="0"/>
          </a:p>
          <a:p>
            <a:pPr lvl="1"/>
            <a:r>
              <a:rPr lang="tr-TR" sz="2400" dirty="0" err="1" smtClean="0"/>
              <a:t>Moves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 </a:t>
            </a:r>
            <a:r>
              <a:rPr lang="tr-TR" sz="2400" dirty="0" err="1" smtClean="0"/>
              <a:t>cursors</a:t>
            </a:r>
            <a:r>
              <a:rPr lang="tr-TR" sz="2400" dirty="0" smtClean="0"/>
              <a:t> </a:t>
            </a:r>
          </a:p>
          <a:p>
            <a:pPr lvl="1"/>
            <a:endParaRPr lang="tr-TR" sz="2400" b="1" u="sng" dirty="0" smtClean="0"/>
          </a:p>
          <a:p>
            <a:pPr lvl="1"/>
            <a:r>
              <a:rPr lang="tr-TR" sz="2400" dirty="0" err="1" smtClean="0"/>
              <a:t>Changes</a:t>
            </a:r>
            <a:r>
              <a:rPr lang="tr-TR" sz="2400" dirty="0" smtClean="0"/>
              <a:t> </a:t>
            </a:r>
            <a:r>
              <a:rPr lang="tr-TR" sz="2400" dirty="0" err="1" smtClean="0"/>
              <a:t>interface</a:t>
            </a:r>
            <a:r>
              <a:rPr lang="tr-TR" sz="2400" dirty="0" smtClean="0"/>
              <a:t> </a:t>
            </a:r>
            <a:r>
              <a:rPr lang="tr-TR" sz="2400" dirty="0" err="1" smtClean="0"/>
              <a:t>modes</a:t>
            </a:r>
            <a:r>
              <a:rPr lang="tr-TR" sz="2400" dirty="0" smtClean="0"/>
              <a:t> </a:t>
            </a:r>
            <a:endParaRPr lang="tr-TR" sz="2400" b="1" u="sng" dirty="0" smtClean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What</a:t>
            </a:r>
            <a:r>
              <a:rPr lang="tr-TR" b="1" u="sng" dirty="0" smtClean="0"/>
              <a:t> is an HMM?</a:t>
            </a:r>
          </a:p>
          <a:p>
            <a:endParaRPr lang="tr-TR" b="1" u="sng" dirty="0" smtClean="0"/>
          </a:p>
          <a:p>
            <a:pPr lvl="1">
              <a:buNone/>
            </a:pPr>
            <a:r>
              <a:rPr lang="tr-TR" dirty="0" smtClean="0"/>
              <a:t>	</a:t>
            </a:r>
            <a:r>
              <a:rPr lang="en-US" dirty="0" smtClean="0"/>
              <a:t>HMM (Hidden Markov Model) is a probabilistic model created with a state set and an observation set. Model is based on the assumption that a visible observation sequence is triggered by hidden states of the model </a:t>
            </a:r>
            <a:r>
              <a:rPr lang="tr-TR" dirty="0" smtClean="0"/>
              <a:t>.</a:t>
            </a:r>
          </a:p>
          <a:p>
            <a:pPr lvl="1">
              <a:buNone/>
            </a:pPr>
            <a:endParaRPr lang="tr-TR" b="1" u="sng" dirty="0" smtClean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smtClean="0"/>
              <a:t>HMM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2057400" y="5029200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smtClean="0"/>
              <a:t>     </a:t>
            </a:r>
            <a:r>
              <a:rPr lang="tr-TR" sz="1600" b="1" i="1" dirty="0" err="1" smtClean="0"/>
              <a:t>Figure</a:t>
            </a:r>
            <a:r>
              <a:rPr lang="tr-TR" sz="1600" b="1" i="1" dirty="0" smtClean="0"/>
              <a:t> 3: </a:t>
            </a:r>
            <a:r>
              <a:rPr lang="tr-TR" sz="1600" dirty="0" smtClean="0"/>
              <a:t>General </a:t>
            </a:r>
            <a:r>
              <a:rPr lang="tr-TR" sz="1600" dirty="0" err="1" smtClean="0"/>
              <a:t>Hidden</a:t>
            </a:r>
            <a:r>
              <a:rPr lang="tr-TR" sz="1600" dirty="0" smtClean="0"/>
              <a:t> </a:t>
            </a:r>
            <a:r>
              <a:rPr lang="tr-TR" sz="1600" dirty="0" err="1" smtClean="0"/>
              <a:t>Markov</a:t>
            </a:r>
            <a:r>
              <a:rPr lang="tr-TR" sz="1600" dirty="0" smtClean="0"/>
              <a:t> Model </a:t>
            </a:r>
            <a:endParaRPr lang="tr-TR" sz="1600" dirty="0"/>
          </a:p>
        </p:txBody>
      </p:sp>
      <p:sp>
        <p:nvSpPr>
          <p:cNvPr id="7" name="6 Metin kutusu"/>
          <p:cNvSpPr txBox="1"/>
          <p:nvPr/>
        </p:nvSpPr>
        <p:spPr>
          <a:xfrm>
            <a:off x="152400" y="6248400"/>
            <a:ext cx="2743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 err="1" smtClean="0">
                <a:solidFill>
                  <a:schemeClr val="bg2"/>
                </a:solidFill>
                <a:hlinkClick r:id="rId3"/>
              </a:rPr>
              <a:t>Retrieved</a:t>
            </a:r>
            <a:r>
              <a:rPr lang="tr-TR" sz="1050" dirty="0">
                <a:solidFill>
                  <a:schemeClr val="bg2"/>
                </a:solidFill>
                <a:hlinkClick r:id="rId3"/>
              </a:rPr>
              <a:t> </a:t>
            </a:r>
            <a:r>
              <a:rPr lang="tr-TR" sz="1050" dirty="0" err="1" smtClean="0">
                <a:solidFill>
                  <a:schemeClr val="bg2"/>
                </a:solidFill>
                <a:hlinkClick r:id="rId3"/>
              </a:rPr>
              <a:t>from</a:t>
            </a:r>
            <a:r>
              <a:rPr lang="tr-TR" sz="1050" dirty="0" smtClean="0">
                <a:solidFill>
                  <a:schemeClr val="bg2"/>
                </a:solidFill>
                <a:hlinkClick r:id="rId3"/>
              </a:rPr>
              <a:t> </a:t>
            </a:r>
            <a:r>
              <a:rPr lang="tr-TR" sz="1050" dirty="0" smtClean="0">
                <a:hlinkClick r:id="rId3"/>
              </a:rPr>
              <a:t>http://www.</a:t>
            </a:r>
            <a:r>
              <a:rPr lang="tr-TR" sz="1050" dirty="0" err="1" smtClean="0">
                <a:hlinkClick r:id="rId3"/>
              </a:rPr>
              <a:t>mental</a:t>
            </a:r>
            <a:r>
              <a:rPr lang="tr-TR" sz="1050" dirty="0" smtClean="0">
                <a:hlinkClick r:id="rId3"/>
              </a:rPr>
              <a:t>.</a:t>
            </a:r>
            <a:r>
              <a:rPr lang="tr-TR" sz="1050" dirty="0" err="1" smtClean="0">
                <a:hlinkClick r:id="rId3"/>
              </a:rPr>
              <a:t>sk</a:t>
            </a:r>
            <a:r>
              <a:rPr lang="tr-TR" sz="1050" dirty="0" smtClean="0">
                <a:hlinkClick r:id="rId3"/>
              </a:rPr>
              <a:t>/</a:t>
            </a:r>
            <a:r>
              <a:rPr lang="tr-TR" sz="1050" dirty="0" err="1" smtClean="0">
                <a:hlinkClick r:id="rId3"/>
              </a:rPr>
              <a:t>temp</a:t>
            </a:r>
            <a:r>
              <a:rPr lang="tr-TR" sz="1050" dirty="0" smtClean="0">
                <a:hlinkClick r:id="rId3"/>
              </a:rPr>
              <a:t>/</a:t>
            </a:r>
            <a:r>
              <a:rPr lang="tr-TR" sz="1050" dirty="0" err="1" smtClean="0">
                <a:hlinkClick r:id="rId3"/>
              </a:rPr>
              <a:t>ai</a:t>
            </a:r>
            <a:r>
              <a:rPr lang="tr-TR" sz="1050" dirty="0" smtClean="0">
                <a:hlinkClick r:id="rId3"/>
              </a:rPr>
              <a:t>/</a:t>
            </a:r>
            <a:r>
              <a:rPr lang="tr-TR" sz="1050" dirty="0" err="1" smtClean="0">
                <a:hlinkClick r:id="rId3"/>
              </a:rPr>
              <a:t>csr</a:t>
            </a:r>
            <a:r>
              <a:rPr lang="tr-TR" sz="1050" dirty="0" smtClean="0">
                <a:hlinkClick r:id="rId3"/>
              </a:rPr>
              <a:t>.html</a:t>
            </a:r>
            <a:endParaRPr lang="tr-TR" sz="1050" dirty="0"/>
          </a:p>
        </p:txBody>
      </p:sp>
      <p:pic>
        <p:nvPicPr>
          <p:cNvPr id="8" name="0 Resim" descr="Fi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00" y="2057400"/>
            <a:ext cx="67818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An HMM is </a:t>
            </a:r>
            <a:r>
              <a:rPr lang="tr-TR" dirty="0" err="1" smtClean="0"/>
              <a:t>defined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Initial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distribution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transition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Observation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 err="1" smtClean="0"/>
              <a:t>Three</a:t>
            </a:r>
            <a:r>
              <a:rPr lang="tr-TR" u="sng" dirty="0" smtClean="0"/>
              <a:t> </a:t>
            </a:r>
            <a:r>
              <a:rPr lang="tr-TR" u="sng" dirty="0" err="1" smtClean="0"/>
              <a:t>problems</a:t>
            </a:r>
            <a:r>
              <a:rPr lang="tr-TR" u="sng" dirty="0" smtClean="0"/>
              <a:t>: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Problem 1:</a:t>
            </a:r>
            <a:r>
              <a:rPr lang="en-US" dirty="0" smtClean="0"/>
              <a:t> Given a model</a:t>
            </a:r>
            <a:r>
              <a:rPr lang="tr-TR" dirty="0" smtClean="0"/>
              <a:t>, </a:t>
            </a:r>
            <a:r>
              <a:rPr lang="en-US" dirty="0" smtClean="0"/>
              <a:t>and a sequence of observations O find the probability of observing O in this model. 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 err="1" smtClean="0"/>
              <a:t>Three</a:t>
            </a:r>
            <a:r>
              <a:rPr lang="tr-TR" u="sng" dirty="0" smtClean="0"/>
              <a:t> </a:t>
            </a:r>
            <a:r>
              <a:rPr lang="tr-TR" u="sng" dirty="0" err="1" smtClean="0"/>
              <a:t>problems</a:t>
            </a:r>
            <a:r>
              <a:rPr lang="tr-TR" u="sng" dirty="0" smtClean="0"/>
              <a:t>:</a:t>
            </a:r>
          </a:p>
          <a:p>
            <a:endParaRPr lang="tr-TR" u="sng" dirty="0" smtClean="0"/>
          </a:p>
          <a:p>
            <a:pPr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Problem 2:</a:t>
            </a:r>
            <a:r>
              <a:rPr lang="en-US" dirty="0" smtClean="0"/>
              <a:t> Given a model and an observation sequence O, determine </a:t>
            </a:r>
            <a:r>
              <a:rPr lang="en-US" dirty="0" smtClean="0"/>
              <a:t>the </a:t>
            </a:r>
            <a:r>
              <a:rPr lang="en-US" dirty="0" smtClean="0"/>
              <a:t>optimal state sequences that results in given observation sequence in the given model.</a:t>
            </a:r>
          </a:p>
          <a:p>
            <a:endParaRPr lang="tr-TR" u="sng" dirty="0" smtClean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 err="1" smtClean="0"/>
              <a:t>Three</a:t>
            </a:r>
            <a:r>
              <a:rPr lang="tr-TR" u="sng" dirty="0" smtClean="0"/>
              <a:t> </a:t>
            </a:r>
            <a:r>
              <a:rPr lang="tr-TR" u="sng" dirty="0" err="1" smtClean="0"/>
              <a:t>problems</a:t>
            </a:r>
            <a:r>
              <a:rPr lang="tr-TR" u="sng" dirty="0" smtClean="0"/>
              <a:t>:</a:t>
            </a:r>
          </a:p>
          <a:p>
            <a:endParaRPr lang="tr-TR" u="sng" dirty="0" smtClean="0"/>
          </a:p>
          <a:p>
            <a:pPr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Problem 3: </a:t>
            </a:r>
            <a:r>
              <a:rPr lang="en-US" dirty="0" smtClean="0"/>
              <a:t>Given an observation sequence O and the dimensions N and M, determine the model which maximizes the probability of </a:t>
            </a:r>
            <a:r>
              <a:rPr lang="tr-TR" dirty="0" err="1" smtClean="0"/>
              <a:t>observing</a:t>
            </a:r>
            <a:r>
              <a:rPr lang="tr-TR" dirty="0" smtClean="0"/>
              <a:t> </a:t>
            </a:r>
            <a:r>
              <a:rPr lang="en-US" dirty="0" smtClean="0"/>
              <a:t>O.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Group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Members</a:t>
            </a:r>
            <a:endParaRPr lang="tr-TR" sz="3600" b="1" dirty="0"/>
          </a:p>
        </p:txBody>
      </p:sp>
      <p:sp>
        <p:nvSpPr>
          <p:cNvPr id="10" name="9 Dikdörtgen"/>
          <p:cNvSpPr/>
          <p:nvPr/>
        </p:nvSpPr>
        <p:spPr>
          <a:xfrm>
            <a:off x="685800" y="4648200"/>
            <a:ext cx="14334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</a:t>
            </a:r>
            <a:r>
              <a:rPr lang="tr-TR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uygu </a:t>
            </a:r>
          </a:p>
          <a:p>
            <a:pPr algn="ctr"/>
            <a:r>
              <a:rPr lang="tr-TR" sz="2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Aralıoğlu</a:t>
            </a:r>
            <a:endParaRPr lang="tr-TR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6064799" y="4648200"/>
            <a:ext cx="220284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</a:t>
            </a:r>
            <a:r>
              <a:rPr lang="tr-TR" sz="2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ülnur</a:t>
            </a:r>
            <a:r>
              <a:rPr lang="tr-TR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tr-TR" sz="2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Neval</a:t>
            </a:r>
            <a:endParaRPr lang="tr-TR" sz="2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tr-TR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Erdem</a:t>
            </a:r>
            <a:endParaRPr lang="tr-TR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3024012" y="4648200"/>
            <a:ext cx="122822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</a:t>
            </a:r>
            <a:r>
              <a:rPr lang="tr-TR" sz="2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edia</a:t>
            </a:r>
            <a:r>
              <a:rPr lang="tr-TR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  <a:p>
            <a:pPr algn="ctr"/>
            <a:r>
              <a:rPr lang="tr-TR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Acar</a:t>
            </a:r>
            <a:endParaRPr lang="tr-TR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4902505" y="4648200"/>
            <a:ext cx="106150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</a:t>
            </a:r>
            <a:r>
              <a:rPr lang="tr-TR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laş </a:t>
            </a:r>
          </a:p>
          <a:p>
            <a:pPr algn="ctr"/>
            <a:r>
              <a:rPr lang="tr-TR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Şahin</a:t>
            </a:r>
            <a:endParaRPr lang="tr-TR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8 İçerik Yer Tutucusu" descr="sunumBiz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447800"/>
            <a:ext cx="8305800" cy="3352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In</a:t>
            </a:r>
            <a:r>
              <a:rPr lang="tr-TR" dirty="0" smtClean="0"/>
              <a:t> TSL-</a:t>
            </a:r>
            <a:r>
              <a:rPr lang="tr-TR" dirty="0" err="1" smtClean="0"/>
              <a:t>Kinect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U</a:t>
            </a:r>
            <a:r>
              <a:rPr lang="en-US" dirty="0" smtClean="0"/>
              <a:t>se the solution to Problem 3 to train an HMM for each gesture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Use</a:t>
            </a:r>
            <a:r>
              <a:rPr lang="tr-TR" dirty="0" smtClean="0"/>
              <a:t> t</a:t>
            </a:r>
            <a:r>
              <a:rPr lang="en-US" dirty="0" smtClean="0"/>
              <a:t>he solution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Problem 1 to determine</a:t>
            </a:r>
            <a:endParaRPr lang="tr-TR" dirty="0" smtClean="0"/>
          </a:p>
          <a:p>
            <a:pPr marL="457200" indent="-457200">
              <a:buNone/>
            </a:pPr>
            <a:r>
              <a:rPr lang="tr-TR" dirty="0" smtClean="0"/>
              <a:t>	</a:t>
            </a:r>
            <a:r>
              <a:rPr lang="en-US" dirty="0" smtClean="0"/>
              <a:t>the gesture is more likely  to be “</a:t>
            </a:r>
            <a:r>
              <a:rPr lang="tr-TR" dirty="0" smtClean="0"/>
              <a:t>X</a:t>
            </a:r>
            <a:r>
              <a:rPr lang="en-US" dirty="0" smtClean="0"/>
              <a:t>” or “</a:t>
            </a:r>
            <a:r>
              <a:rPr lang="tr-TR" dirty="0" smtClean="0"/>
              <a:t>Y</a:t>
            </a:r>
            <a:r>
              <a:rPr lang="en-US" dirty="0" smtClean="0"/>
              <a:t>” or neither. 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pic>
        <p:nvPicPr>
          <p:cNvPr id="5" name="4 İçerik Yer Tutucusu" descr="hmm37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371600"/>
            <a:ext cx="7315200" cy="4419600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2667000" y="5715000"/>
            <a:ext cx="419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smtClean="0"/>
              <a:t>Figure 4: </a:t>
            </a:r>
            <a:r>
              <a:rPr lang="en-US" sz="1600" smtClean="0"/>
              <a:t>Working principle </a:t>
            </a:r>
            <a:r>
              <a:rPr lang="en-US" sz="1600" dirty="0" smtClean="0"/>
              <a:t>of HMMs</a:t>
            </a:r>
            <a:endParaRPr lang="en-US" sz="1600" dirty="0"/>
          </a:p>
        </p:txBody>
      </p:sp>
      <p:sp>
        <p:nvSpPr>
          <p:cNvPr id="8" name="7 Metin kutusu"/>
          <p:cNvSpPr txBox="1"/>
          <p:nvPr/>
        </p:nvSpPr>
        <p:spPr>
          <a:xfrm>
            <a:off x="152400" y="6400800"/>
            <a:ext cx="2743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 err="1" smtClean="0">
                <a:solidFill>
                  <a:schemeClr val="bg2"/>
                </a:solidFill>
                <a:hlinkClick r:id="rId4"/>
              </a:rPr>
              <a:t>Retrieved</a:t>
            </a:r>
            <a:r>
              <a:rPr lang="tr-TR" sz="1050" dirty="0">
                <a:solidFill>
                  <a:schemeClr val="bg2"/>
                </a:solidFill>
                <a:hlinkClick r:id="rId4"/>
              </a:rPr>
              <a:t> </a:t>
            </a:r>
            <a:r>
              <a:rPr lang="tr-TR" sz="1050" dirty="0" err="1" smtClean="0">
                <a:solidFill>
                  <a:schemeClr val="bg2"/>
                </a:solidFill>
                <a:hlinkClick r:id="rId4"/>
              </a:rPr>
              <a:t>from</a:t>
            </a:r>
            <a:endParaRPr lang="tr-TR" sz="1050" dirty="0" smtClean="0">
              <a:solidFill>
                <a:schemeClr val="bg2"/>
              </a:solidFill>
              <a:hlinkClick r:id="rId4"/>
            </a:endParaRPr>
          </a:p>
          <a:p>
            <a:r>
              <a:rPr lang="tr-TR" sz="1050" dirty="0" smtClean="0">
                <a:solidFill>
                  <a:schemeClr val="bg2"/>
                </a:solidFill>
                <a:hlinkClick r:id="rId4"/>
              </a:rPr>
              <a:t> </a:t>
            </a:r>
            <a:r>
              <a:rPr lang="tr-TR" sz="1050" dirty="0" smtClean="0">
                <a:hlinkClick r:id="rId5"/>
              </a:rPr>
              <a:t>http://lh5.</a:t>
            </a:r>
            <a:r>
              <a:rPr lang="tr-TR" sz="1050" dirty="0" err="1" smtClean="0">
                <a:hlinkClick r:id="rId5"/>
              </a:rPr>
              <a:t>ggpht</a:t>
            </a:r>
            <a:r>
              <a:rPr lang="tr-TR" sz="1050" dirty="0" smtClean="0">
                <a:hlinkClick r:id="rId5"/>
              </a:rPr>
              <a:t>.com</a:t>
            </a:r>
            <a:endParaRPr lang="tr-TR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Recognizer</a:t>
            </a:r>
            <a:endParaRPr lang="tr-TR" b="1" u="sng" dirty="0" smtClean="0"/>
          </a:p>
          <a:p>
            <a:pPr lvl="1"/>
            <a:endParaRPr lang="tr-TR" b="1" u="sng" dirty="0" smtClean="0"/>
          </a:p>
          <a:p>
            <a:pPr lvl="1"/>
            <a:r>
              <a:rPr lang="tr-TR" dirty="0" err="1" smtClean="0"/>
              <a:t>Creates</a:t>
            </a:r>
            <a:r>
              <a:rPr lang="tr-TR" dirty="0" smtClean="0"/>
              <a:t> </a:t>
            </a:r>
            <a:r>
              <a:rPr lang="tr-TR" dirty="0" err="1" smtClean="0"/>
              <a:t>observation</a:t>
            </a:r>
            <a:r>
              <a:rPr lang="tr-TR" dirty="0" smtClean="0"/>
              <a:t> </a:t>
            </a:r>
            <a:r>
              <a:rPr lang="tr-TR" dirty="0" err="1" smtClean="0"/>
              <a:t>sequence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hand</a:t>
            </a:r>
            <a:endParaRPr lang="tr-TR" dirty="0" smtClean="0"/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Release</a:t>
            </a:r>
            <a:r>
              <a:rPr lang="tr-TR" dirty="0" smtClean="0"/>
              <a:t> </a:t>
            </a:r>
            <a:r>
              <a:rPr lang="tr-TR" dirty="0" err="1" smtClean="0"/>
              <a:t>sequence</a:t>
            </a:r>
            <a:r>
              <a:rPr lang="tr-TR" dirty="0" smtClean="0"/>
              <a:t> </a:t>
            </a:r>
            <a:r>
              <a:rPr lang="tr-TR" dirty="0" err="1" smtClean="0"/>
              <a:t>stacks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Environmental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Assumptions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Set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Kinect</a:t>
            </a:r>
            <a:r>
              <a:rPr lang="tr-TR" dirty="0" smtClean="0"/>
              <a:t> </a:t>
            </a:r>
            <a:r>
              <a:rPr lang="tr-TR" dirty="0" err="1" smtClean="0"/>
              <a:t>properly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Stand</a:t>
            </a:r>
            <a:r>
              <a:rPr lang="tr-TR" dirty="0" smtClean="0"/>
              <a:t> 1.8 - 2.4 </a:t>
            </a:r>
            <a:r>
              <a:rPr lang="tr-TR" dirty="0" err="1" smtClean="0"/>
              <a:t>meters</a:t>
            </a:r>
            <a:r>
              <a:rPr lang="tr-TR" dirty="0" smtClean="0"/>
              <a:t> </a:t>
            </a:r>
            <a:r>
              <a:rPr lang="tr-TR" dirty="0" err="1" smtClean="0"/>
              <a:t>away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sensor</a:t>
            </a:r>
          </a:p>
          <a:p>
            <a:endParaRPr lang="tr-TR" dirty="0" smtClean="0"/>
          </a:p>
          <a:p>
            <a:r>
              <a:rPr lang="tr-TR" dirty="0" smtClean="0"/>
              <a:t>No </a:t>
            </a:r>
            <a:r>
              <a:rPr lang="tr-TR" dirty="0" err="1" smtClean="0"/>
              <a:t>moving</a:t>
            </a:r>
            <a:r>
              <a:rPr lang="tr-TR" dirty="0" smtClean="0"/>
              <a:t> </a:t>
            </a:r>
            <a:r>
              <a:rPr lang="tr-TR" dirty="0" err="1" smtClean="0"/>
              <a:t>objects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 smtClean="0"/>
              <a:t>!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Libraries</a:t>
            </a:r>
            <a:r>
              <a:rPr lang="tr-TR" sz="3200" b="1" dirty="0" smtClean="0"/>
              <a:t> &amp; </a:t>
            </a:r>
            <a:r>
              <a:rPr lang="tr-TR" sz="3200" b="1" dirty="0" err="1" smtClean="0"/>
              <a:t>Tools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smtClean="0"/>
              <a:t>The Microsoft official </a:t>
            </a:r>
            <a:r>
              <a:rPr lang="tr-TR" dirty="0" smtClean="0"/>
              <a:t>SDK</a:t>
            </a:r>
            <a:r>
              <a:rPr lang="en-US" dirty="0" smtClean="0"/>
              <a:t> for </a:t>
            </a:r>
            <a:r>
              <a:rPr lang="tr-TR" dirty="0" err="1" smtClean="0"/>
              <a:t>Kinect</a:t>
            </a:r>
            <a:endParaRPr lang="tr-TR" dirty="0" smtClean="0"/>
          </a:p>
          <a:p>
            <a:r>
              <a:rPr lang="tr-TR" dirty="0" smtClean="0"/>
              <a:t>Microsoft </a:t>
            </a:r>
            <a:r>
              <a:rPr lang="tr-TR" dirty="0" err="1" smtClean="0"/>
              <a:t>Visual</a:t>
            </a:r>
            <a:r>
              <a:rPr lang="tr-TR" dirty="0" smtClean="0"/>
              <a:t> </a:t>
            </a:r>
            <a:r>
              <a:rPr lang="tr-TR" dirty="0" err="1" smtClean="0"/>
              <a:t>Studio</a:t>
            </a:r>
            <a:r>
              <a:rPr lang="tr-TR" dirty="0" smtClean="0"/>
              <a:t> 2010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NUI </a:t>
            </a:r>
            <a:r>
              <a:rPr lang="tr-TR" dirty="0" err="1" smtClean="0"/>
              <a:t>library</a:t>
            </a:r>
            <a:r>
              <a:rPr lang="tr-TR" dirty="0" smtClean="0"/>
              <a:t> </a:t>
            </a:r>
          </a:p>
          <a:p>
            <a:r>
              <a:rPr lang="tr-TR" dirty="0" smtClean="0"/>
              <a:t>Coding4Fun </a:t>
            </a:r>
            <a:r>
              <a:rPr lang="tr-TR" dirty="0" err="1" smtClean="0"/>
              <a:t>Kinect</a:t>
            </a:r>
            <a:r>
              <a:rPr lang="tr-TR" dirty="0" smtClean="0"/>
              <a:t> </a:t>
            </a:r>
            <a:r>
              <a:rPr lang="tr-TR" dirty="0" err="1" smtClean="0"/>
              <a:t>Toolkit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3200" dirty="0" err="1" smtClean="0">
                <a:solidFill>
                  <a:srgbClr val="C00000"/>
                </a:solidFill>
              </a:rPr>
              <a:t>Work</a:t>
            </a:r>
            <a:r>
              <a:rPr lang="tr-TR" sz="3200" dirty="0" smtClean="0">
                <a:solidFill>
                  <a:srgbClr val="C00000"/>
                </a:solidFill>
              </a:rPr>
              <a:t> Done </a:t>
            </a:r>
            <a:r>
              <a:rPr lang="tr-TR" sz="3200" dirty="0" err="1" smtClean="0">
                <a:solidFill>
                  <a:srgbClr val="C00000"/>
                </a:solidFill>
              </a:rPr>
              <a:t>So</a:t>
            </a:r>
            <a:r>
              <a:rPr lang="tr-TR" sz="3200" dirty="0" smtClean="0">
                <a:solidFill>
                  <a:srgbClr val="C00000"/>
                </a:solidFill>
              </a:rPr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Work</a:t>
            </a:r>
            <a:r>
              <a:rPr lang="tr-TR" sz="3200" b="1" dirty="0" smtClean="0"/>
              <a:t> Done </a:t>
            </a:r>
            <a:r>
              <a:rPr lang="tr-TR" sz="3200" b="1" dirty="0" err="1" smtClean="0"/>
              <a:t>So</a:t>
            </a:r>
            <a:r>
              <a:rPr lang="tr-TR" sz="3200" b="1" dirty="0" smtClean="0"/>
              <a:t> Far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user</a:t>
            </a:r>
            <a:r>
              <a:rPr lang="tr-TR" dirty="0" smtClean="0"/>
              <a:t> </a:t>
            </a:r>
            <a:r>
              <a:rPr lang="tr-TR" dirty="0" err="1" smtClean="0"/>
              <a:t>interface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User</a:t>
            </a:r>
            <a:r>
              <a:rPr lang="tr-TR" dirty="0" smtClean="0"/>
              <a:t> </a:t>
            </a:r>
            <a:r>
              <a:rPr lang="tr-TR" dirty="0" err="1" smtClean="0"/>
              <a:t>interface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gesture</a:t>
            </a:r>
            <a:r>
              <a:rPr lang="tr-TR" dirty="0" smtClean="0"/>
              <a:t> </a:t>
            </a:r>
            <a:r>
              <a:rPr lang="tr-TR" dirty="0" err="1" smtClean="0"/>
              <a:t>recognition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3200" dirty="0" smtClean="0">
                <a:solidFill>
                  <a:srgbClr val="C00000"/>
                </a:solidFill>
              </a:rPr>
              <a:t>Project </a:t>
            </a:r>
            <a:r>
              <a:rPr lang="tr-TR" sz="3200" dirty="0" err="1" smtClean="0">
                <a:solidFill>
                  <a:srgbClr val="C00000"/>
                </a:solidFill>
              </a:rPr>
              <a:t>Demo</a:t>
            </a:r>
            <a:r>
              <a:rPr lang="tr-TR" sz="3200" dirty="0" smtClean="0">
                <a:solidFill>
                  <a:srgbClr val="C00000"/>
                </a:solidFill>
              </a:rPr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Project </a:t>
            </a:r>
            <a:r>
              <a:rPr lang="tr-TR" sz="3200" b="1" dirty="0" err="1" smtClean="0"/>
              <a:t>Demo</a:t>
            </a:r>
            <a:r>
              <a:rPr lang="tr-TR" sz="3200" b="1" dirty="0" smtClean="0"/>
              <a:t> Video</a:t>
            </a:r>
            <a:endParaRPr lang="tr-TR" sz="32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3200" dirty="0" err="1" smtClean="0">
                <a:solidFill>
                  <a:srgbClr val="C00000"/>
                </a:solidFill>
              </a:rPr>
              <a:t>Future</a:t>
            </a:r>
            <a:r>
              <a:rPr lang="tr-TR" sz="3200" dirty="0" smtClean="0">
                <a:solidFill>
                  <a:srgbClr val="C00000"/>
                </a:solidFill>
              </a:rPr>
              <a:t> </a:t>
            </a:r>
            <a:r>
              <a:rPr lang="tr-TR" sz="3200" dirty="0" err="1" smtClean="0">
                <a:solidFill>
                  <a:srgbClr val="C00000"/>
                </a:solidFill>
              </a:rPr>
              <a:t>Work</a:t>
            </a:r>
            <a:endParaRPr lang="tr-TR" sz="3200" dirty="0" smtClean="0">
              <a:solidFill>
                <a:srgbClr val="C00000"/>
              </a:solidFill>
            </a:endParaRPr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Future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Work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Improvement</a:t>
            </a:r>
            <a:r>
              <a:rPr lang="tr-TR" dirty="0" smtClean="0"/>
              <a:t> on </a:t>
            </a:r>
            <a:r>
              <a:rPr lang="tr-TR" dirty="0" err="1" smtClean="0"/>
              <a:t>user</a:t>
            </a:r>
            <a:r>
              <a:rPr lang="tr-TR" dirty="0" smtClean="0"/>
              <a:t> </a:t>
            </a:r>
            <a:r>
              <a:rPr lang="tr-TR" dirty="0" err="1" smtClean="0"/>
              <a:t>interface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HMM </a:t>
            </a:r>
            <a:r>
              <a:rPr lang="tr-TR" dirty="0" err="1" smtClean="0"/>
              <a:t>implementation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gesture</a:t>
            </a:r>
            <a:r>
              <a:rPr lang="tr-TR" dirty="0" smtClean="0"/>
              <a:t> </a:t>
            </a:r>
            <a:r>
              <a:rPr lang="tr-TR" dirty="0" err="1" smtClean="0"/>
              <a:t>recognition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3200" dirty="0" err="1" smtClean="0">
                <a:solidFill>
                  <a:srgbClr val="C00000"/>
                </a:solidFill>
              </a:rPr>
              <a:t>References</a:t>
            </a:r>
            <a:endParaRPr lang="tr-TR" sz="3200" dirty="0">
              <a:solidFill>
                <a:srgbClr val="C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References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Thank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You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Your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Attention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sz="4400" b="1" dirty="0" smtClean="0"/>
          </a:p>
          <a:p>
            <a:pPr>
              <a:buNone/>
            </a:pPr>
            <a:r>
              <a:rPr lang="tr-TR" sz="4000" b="1" dirty="0" smtClean="0"/>
              <a:t>   ANY QUESTIONS</a:t>
            </a:r>
            <a:endParaRPr lang="tr-TR" sz="4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Resim" descr="purple-question-mark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1676400"/>
            <a:ext cx="2667000" cy="29385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C00000"/>
                </a:solidFill>
              </a:rPr>
              <a:t>Problem &amp; </a:t>
            </a:r>
            <a:r>
              <a:rPr lang="tr-TR" sz="3200" dirty="0" err="1" smtClean="0">
                <a:solidFill>
                  <a:srgbClr val="C00000"/>
                </a:solidFill>
              </a:rPr>
              <a:t>Solution</a:t>
            </a:r>
            <a:endParaRPr lang="tr-TR" sz="3200" dirty="0" smtClean="0">
              <a:solidFill>
                <a:srgbClr val="C00000"/>
              </a:solidFill>
            </a:endParaRP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Details</a:t>
            </a:r>
            <a:endParaRPr lang="tr-TR" sz="2800" dirty="0" smtClean="0"/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Problem &amp; </a:t>
            </a:r>
            <a:r>
              <a:rPr lang="tr-TR" sz="3200" b="1" dirty="0" err="1" smtClean="0"/>
              <a:t>Solution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main</a:t>
            </a:r>
            <a:r>
              <a:rPr lang="tr-TR" dirty="0" smtClean="0"/>
              <a:t> </a:t>
            </a:r>
            <a:r>
              <a:rPr lang="tr-TR" b="1" i="1" dirty="0" smtClean="0"/>
              <a:t>problem</a:t>
            </a:r>
            <a:r>
              <a:rPr lang="tr-TR" dirty="0" smtClean="0"/>
              <a:t> is </a:t>
            </a:r>
            <a:r>
              <a:rPr lang="tr-TR" dirty="0" err="1" smtClean="0"/>
              <a:t>communication</a:t>
            </a:r>
            <a:r>
              <a:rPr lang="tr-TR" dirty="0" smtClean="0"/>
              <a:t> problem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-</a:t>
            </a:r>
            <a:r>
              <a:rPr lang="tr-TR" dirty="0" err="1" smtClean="0"/>
              <a:t>impaired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unable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</a:t>
            </a:r>
            <a:r>
              <a:rPr lang="tr-TR" dirty="0" err="1" smtClean="0"/>
              <a:t>himself</a:t>
            </a:r>
            <a:r>
              <a:rPr lang="tr-TR" dirty="0" smtClean="0"/>
              <a:t>/</a:t>
            </a:r>
            <a:r>
              <a:rPr lang="tr-TR" dirty="0" err="1" smtClean="0"/>
              <a:t>herself</a:t>
            </a:r>
            <a:r>
              <a:rPr lang="tr-TR" dirty="0" smtClean="0"/>
              <a:t> can be </a:t>
            </a:r>
            <a:r>
              <a:rPr lang="tr-TR" dirty="0" err="1" smtClean="0"/>
              <a:t>frustrating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Problem &amp; </a:t>
            </a:r>
            <a:r>
              <a:rPr lang="tr-TR" sz="3200" b="1" dirty="0" err="1" smtClean="0"/>
              <a:t>Solution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 err="1" smtClean="0"/>
              <a:t>Our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Solution</a:t>
            </a:r>
            <a:r>
              <a:rPr lang="tr-TR" b="1" u="sng" dirty="0" smtClean="0"/>
              <a:t>:</a:t>
            </a:r>
          </a:p>
          <a:p>
            <a:endParaRPr lang="tr-TR" dirty="0" smtClean="0"/>
          </a:p>
          <a:p>
            <a:r>
              <a:rPr lang="tr-TR" b="1" dirty="0" err="1" smtClean="0"/>
              <a:t>Our</a:t>
            </a:r>
            <a:r>
              <a:rPr lang="tr-TR" b="1" dirty="0" smtClean="0"/>
              <a:t> </a:t>
            </a:r>
            <a:r>
              <a:rPr lang="tr-TR" b="1" dirty="0" err="1" smtClean="0"/>
              <a:t>goal</a:t>
            </a:r>
            <a:r>
              <a:rPr lang="tr-TR" b="1" dirty="0" smtClean="0"/>
              <a:t>: </a:t>
            </a:r>
            <a:r>
              <a:rPr lang="tr-TR" dirty="0" err="1" smtClean="0"/>
              <a:t>To</a:t>
            </a:r>
            <a:r>
              <a:rPr lang="tr-TR" dirty="0" smtClean="0"/>
              <a:t> h</a:t>
            </a:r>
            <a:r>
              <a:rPr lang="en-US" dirty="0" err="1" smtClean="0"/>
              <a:t>elp</a:t>
            </a:r>
            <a:r>
              <a:rPr lang="en-US" dirty="0" smtClean="0"/>
              <a:t> alleviate the frustration that speech-impaired people face by using assistive technology. 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smtClean="0"/>
              <a:t>Final </a:t>
            </a:r>
            <a:r>
              <a:rPr lang="tr-TR" b="1" dirty="0" err="1" smtClean="0"/>
              <a:t>Product</a:t>
            </a:r>
            <a:r>
              <a:rPr lang="tr-TR" dirty="0" smtClean="0"/>
              <a:t>: G</a:t>
            </a:r>
            <a:r>
              <a:rPr lang="en-US" dirty="0" smtClean="0"/>
              <a:t>et</a:t>
            </a:r>
            <a:r>
              <a:rPr lang="tr-TR" dirty="0" smtClean="0"/>
              <a:t>s</a:t>
            </a:r>
            <a:r>
              <a:rPr lang="en-US" dirty="0" smtClean="0"/>
              <a:t> the sign language gestures and give the meaning of them in text format. 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Outline</a:t>
            </a:r>
            <a:endParaRPr lang="tr-TR" sz="3600" dirty="0">
              <a:solidFill>
                <a:schemeClr val="bg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Problem &amp; </a:t>
            </a:r>
            <a:r>
              <a:rPr lang="tr-TR" sz="2800" dirty="0" err="1" smtClean="0"/>
              <a:t>Solution</a:t>
            </a:r>
            <a:endParaRPr lang="tr-TR" sz="2800" dirty="0" smtClean="0"/>
          </a:p>
          <a:p>
            <a:r>
              <a:rPr lang="tr-TR" sz="3200" dirty="0" smtClean="0">
                <a:solidFill>
                  <a:srgbClr val="C00000"/>
                </a:solidFill>
              </a:rPr>
              <a:t>Project </a:t>
            </a:r>
            <a:r>
              <a:rPr lang="tr-TR" sz="3200" dirty="0" err="1" smtClean="0">
                <a:solidFill>
                  <a:srgbClr val="C00000"/>
                </a:solidFill>
              </a:rPr>
              <a:t>Details</a:t>
            </a:r>
            <a:endParaRPr lang="tr-TR" sz="3200" dirty="0" smtClean="0">
              <a:solidFill>
                <a:srgbClr val="C00000"/>
              </a:solidFill>
            </a:endParaRPr>
          </a:p>
          <a:p>
            <a:r>
              <a:rPr lang="tr-TR" sz="2800" dirty="0" err="1" smtClean="0"/>
              <a:t>Work</a:t>
            </a:r>
            <a:r>
              <a:rPr lang="tr-TR" sz="2800" dirty="0" smtClean="0"/>
              <a:t> Done </a:t>
            </a:r>
            <a:r>
              <a:rPr lang="tr-TR" sz="2800" dirty="0" err="1" smtClean="0"/>
              <a:t>So</a:t>
            </a:r>
            <a:r>
              <a:rPr lang="tr-TR" sz="2800" dirty="0" smtClean="0"/>
              <a:t> Far</a:t>
            </a:r>
          </a:p>
          <a:p>
            <a:r>
              <a:rPr lang="tr-TR" sz="2800" dirty="0" smtClean="0"/>
              <a:t>Project </a:t>
            </a:r>
            <a:r>
              <a:rPr lang="tr-TR" sz="2800" dirty="0" err="1" smtClean="0"/>
              <a:t>Demo</a:t>
            </a:r>
            <a:r>
              <a:rPr lang="tr-TR" sz="2800" dirty="0" smtClean="0"/>
              <a:t> Video</a:t>
            </a:r>
          </a:p>
          <a:p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endParaRPr lang="tr-TR" sz="2800" dirty="0" smtClean="0"/>
          </a:p>
          <a:p>
            <a:r>
              <a:rPr lang="tr-TR" sz="2800" dirty="0" err="1" smtClean="0"/>
              <a:t>References</a:t>
            </a:r>
            <a:endParaRPr lang="tr-T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Project </a:t>
            </a:r>
            <a:r>
              <a:rPr lang="tr-TR" sz="3200" b="1" dirty="0" err="1" smtClean="0"/>
              <a:t>Details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800" dirty="0" err="1" smtClean="0"/>
              <a:t>Components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System</a:t>
            </a:r>
            <a:endParaRPr lang="tr-TR" sz="2800" dirty="0" smtClean="0"/>
          </a:p>
          <a:p>
            <a:endParaRPr lang="tr-TR" dirty="0" smtClean="0"/>
          </a:p>
          <a:p>
            <a:r>
              <a:rPr lang="tr-TR" sz="2800" dirty="0" err="1" smtClean="0"/>
              <a:t>Environmental</a:t>
            </a:r>
            <a:r>
              <a:rPr lang="tr-TR" sz="2800" dirty="0" smtClean="0"/>
              <a:t> </a:t>
            </a:r>
            <a:r>
              <a:rPr lang="tr-TR" sz="2800" dirty="0" err="1" smtClean="0"/>
              <a:t>Assumptions</a:t>
            </a:r>
            <a:endParaRPr lang="tr-TR" sz="2800" dirty="0" smtClean="0"/>
          </a:p>
          <a:p>
            <a:endParaRPr lang="tr-TR" dirty="0" smtClean="0"/>
          </a:p>
          <a:p>
            <a:r>
              <a:rPr lang="tr-TR" sz="2800" dirty="0" smtClean="0"/>
              <a:t>Libraries &amp; </a:t>
            </a:r>
            <a:r>
              <a:rPr lang="tr-TR" sz="2800" dirty="0" smtClean="0"/>
              <a:t>Tools </a:t>
            </a:r>
            <a:endParaRPr lang="tr-TR" sz="28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err="1" smtClean="0"/>
              <a:t>Components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System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InputHandler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InterfaceHandler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HMM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Recognizer</a:t>
            </a:r>
            <a:endParaRPr lang="tr-TR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638800"/>
            <a:ext cx="164123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Özel 7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607</TotalTime>
  <Words>489</Words>
  <Application>Microsoft Office PowerPoint</Application>
  <PresentationFormat>On-screen Show (4:3)</PresentationFormat>
  <Paragraphs>202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Cumba</vt:lpstr>
      <vt:lpstr>D-BUG </vt:lpstr>
      <vt:lpstr>Group Members</vt:lpstr>
      <vt:lpstr>Outline</vt:lpstr>
      <vt:lpstr>Outline</vt:lpstr>
      <vt:lpstr>Problem &amp; Solution</vt:lpstr>
      <vt:lpstr>Problem &amp; Solution</vt:lpstr>
      <vt:lpstr>Outline</vt:lpstr>
      <vt:lpstr>Project Details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Components of the System</vt:lpstr>
      <vt:lpstr>Environmental Assumptions</vt:lpstr>
      <vt:lpstr>Libraries &amp; Tools</vt:lpstr>
      <vt:lpstr>Outline</vt:lpstr>
      <vt:lpstr>Work Done So Far</vt:lpstr>
      <vt:lpstr>Outline</vt:lpstr>
      <vt:lpstr>Project Demo Video</vt:lpstr>
      <vt:lpstr>Outline</vt:lpstr>
      <vt:lpstr>Future Work</vt:lpstr>
      <vt:lpstr>Outline</vt:lpstr>
      <vt:lpstr>References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D-BUG</dc:title>
  <dc:creator>duygu</dc:creator>
  <cp:lastModifiedBy>Bedia</cp:lastModifiedBy>
  <cp:revision>69</cp:revision>
  <dcterms:created xsi:type="dcterms:W3CDTF">2011-12-25T21:26:12Z</dcterms:created>
  <dcterms:modified xsi:type="dcterms:W3CDTF">2011-12-27T06:39:54Z</dcterms:modified>
</cp:coreProperties>
</file>