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57" r:id="rId17"/>
    <p:sldId id="261" r:id="rId18"/>
    <p:sldId id="269" r:id="rId19"/>
    <p:sldId id="268" r:id="rId20"/>
    <p:sldId id="270" r:id="rId21"/>
    <p:sldId id="265" r:id="rId22"/>
    <p:sldId id="271" r:id="rId23"/>
    <p:sldId id="264" r:id="rId24"/>
    <p:sldId id="272" r:id="rId25"/>
    <p:sldId id="273" r:id="rId26"/>
    <p:sldId id="258" r:id="rId27"/>
    <p:sldId id="274" r:id="rId28"/>
    <p:sldId id="276" r:id="rId29"/>
    <p:sldId id="27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1C9C1-186B-4106-AE6C-10B61CC75731}" type="datetimeFigureOut">
              <a:rPr lang="en-US" smtClean="0"/>
              <a:t>29.12.2011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73308-B0BD-4130-86E9-123CAD583F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FB5A-D6EB-44E8-A0BB-C5D831EFA32E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29.12.2011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458200" cy="261302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/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Digitalizing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and Vocalizing Sheet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Music </a:t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dirty="0" smtClean="0">
                <a:solidFill>
                  <a:schemeClr val="tx1"/>
                </a:solidFill>
              </a:rPr>
              <a:t>for Mobile Devices </a:t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dirty="0" smtClean="0">
                <a:solidFill>
                  <a:schemeClr val="tx1"/>
                </a:solidFill>
              </a:rPr>
              <a:t>running on Android OS</a:t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dirty="0" smtClean="0">
                <a:solidFill>
                  <a:schemeClr val="tx1"/>
                </a:solidFill>
              </a:rPr>
              <a:t/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dirty="0" smtClean="0">
                <a:solidFill>
                  <a:schemeClr val="tx1"/>
                </a:solidFill>
              </a:rPr>
              <a:t>						 </a:t>
            </a:r>
            <a:r>
              <a:rPr lang="tr-TR" sz="2000" dirty="0" smtClean="0">
                <a:solidFill>
                  <a:schemeClr val="tx1"/>
                </a:solidFill>
              </a:rPr>
              <a:t>by   </a:t>
            </a:r>
            <a:r>
              <a:rPr lang="tr-TR" sz="3600" dirty="0" smtClean="0">
                <a:solidFill>
                  <a:srgbClr val="676A55"/>
                </a:solidFill>
                <a:latin typeface="Britannic Bold" pitchFamily="34" charset="0"/>
              </a:rPr>
              <a:t>GOBİT</a:t>
            </a:r>
            <a:endParaRPr lang="tr-TR" sz="3600" dirty="0">
              <a:solidFill>
                <a:srgbClr val="676A55"/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057400"/>
            <a:ext cx="3733800" cy="10668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B79209"/>
                </a:solidFill>
              </a:rPr>
              <a:t>DigiMuse</a:t>
            </a:r>
            <a:endParaRPr lang="tr-TR" sz="4000" dirty="0">
              <a:solidFill>
                <a:srgbClr val="B79209"/>
              </a:solidFill>
            </a:endParaRPr>
          </a:p>
        </p:txBody>
      </p:sp>
      <p:pic>
        <p:nvPicPr>
          <p:cNvPr id="1027" name="Picture 3" descr="C:\Users\Kami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9486"/>
            <a:ext cx="3352800" cy="28738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>Continued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Literature &amp; Market Survey						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56260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tr-TR" sz="1600" dirty="0" smtClean="0"/>
          </a:p>
          <a:p>
            <a:r>
              <a:rPr lang="tr-TR" dirty="0" smtClean="0"/>
              <a:t>What is OMR &amp; how it works?</a:t>
            </a:r>
          </a:p>
          <a:p>
            <a:pPr lvl="2"/>
            <a:r>
              <a:rPr lang="en-US" sz="1300" dirty="0" smtClean="0"/>
              <a:t>Optical Recognition of music symbols”, published by A. </a:t>
            </a:r>
            <a:r>
              <a:rPr lang="en-US" sz="1300" dirty="0" err="1" smtClean="0"/>
              <a:t>Rebelo</a:t>
            </a:r>
            <a:r>
              <a:rPr lang="en-US" sz="1300" dirty="0" smtClean="0"/>
              <a:t>, G. </a:t>
            </a:r>
            <a:r>
              <a:rPr lang="en-US" sz="1300" dirty="0" err="1" smtClean="0"/>
              <a:t>Capela</a:t>
            </a:r>
            <a:r>
              <a:rPr lang="en-US" sz="1300" dirty="0" smtClean="0"/>
              <a:t>, and Jaime S. Cardoso </a:t>
            </a:r>
            <a:endParaRPr lang="tr-TR" sz="13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3400" dirty="0" smtClean="0"/>
              <a:t>Staff Detection &amp; Removal</a:t>
            </a:r>
          </a:p>
          <a:p>
            <a:r>
              <a:rPr lang="tr-TR" sz="3400" dirty="0" smtClean="0"/>
              <a:t>Symbol Segmentation</a:t>
            </a:r>
          </a:p>
          <a:p>
            <a:r>
              <a:rPr lang="tr-TR" sz="3400" dirty="0" smtClean="0"/>
              <a:t>Symbol Classification</a:t>
            </a:r>
          </a:p>
          <a:p>
            <a:pPr lvl="2"/>
            <a:endParaRPr lang="tr-TR" sz="16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lvl="2"/>
            <a:endParaRPr lang="tr-TR" sz="1600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1" name="Picture 3" descr="C:\Users\Kami\Desktop\OMRarchite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4582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>Continued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Literature &amp; Market Survey						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/>
          <a:p>
            <a:pPr lvl="2"/>
            <a:endParaRPr lang="tr-TR" dirty="0" smtClean="0"/>
          </a:p>
          <a:p>
            <a:r>
              <a:rPr lang="tr-TR" sz="3200" dirty="0" smtClean="0"/>
              <a:t>Methods for Classification &amp; Performances</a:t>
            </a:r>
          </a:p>
          <a:p>
            <a:pPr lvl="2"/>
            <a:endParaRPr lang="tr-TR" sz="1600" dirty="0" smtClean="0"/>
          </a:p>
          <a:p>
            <a:pPr lvl="2"/>
            <a:endParaRPr lang="tr-TR" sz="1600" dirty="0" smtClean="0"/>
          </a:p>
          <a:p>
            <a:pPr lvl="2"/>
            <a:r>
              <a:rPr lang="tr-TR" dirty="0" smtClean="0"/>
              <a:t>Hidden Markov models </a:t>
            </a:r>
          </a:p>
          <a:p>
            <a:pPr lvl="2"/>
            <a:r>
              <a:rPr lang="tr-TR" dirty="0" smtClean="0"/>
              <a:t>K-nearest neighbor</a:t>
            </a:r>
          </a:p>
          <a:p>
            <a:pPr lvl="2"/>
            <a:r>
              <a:rPr lang="tr-TR" dirty="0" smtClean="0"/>
              <a:t>Neural Networks</a:t>
            </a:r>
          </a:p>
          <a:p>
            <a:pPr lvl="2"/>
            <a:r>
              <a:rPr lang="tr-TR" dirty="0" smtClean="0"/>
              <a:t>Support vector machines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mi\Desktop\statis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726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>Continued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Literature &amp; Market Survey						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3622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Potential Users</a:t>
            </a:r>
          </a:p>
          <a:p>
            <a:pPr lvl="1"/>
            <a:r>
              <a:rPr lang="tr-TR" sz="2400" dirty="0" smtClean="0">
                <a:solidFill>
                  <a:srgbClr val="676A55"/>
                </a:solidFill>
              </a:rPr>
              <a:t>Musicians</a:t>
            </a:r>
          </a:p>
          <a:p>
            <a:pPr lvl="3"/>
            <a:r>
              <a:rPr lang="tr-TR" sz="2400" dirty="0" smtClean="0">
                <a:solidFill>
                  <a:srgbClr val="676A55"/>
                </a:solidFill>
              </a:rPr>
              <a:t>Professionals as well as self-educated</a:t>
            </a:r>
          </a:p>
          <a:p>
            <a:pPr lvl="3"/>
            <a:endParaRPr lang="tr-TR" sz="2400" dirty="0" smtClean="0">
              <a:solidFill>
                <a:srgbClr val="676A55"/>
              </a:solidFill>
            </a:endParaRPr>
          </a:p>
          <a:p>
            <a:pPr lvl="1"/>
            <a:r>
              <a:rPr lang="tr-TR" sz="2400" dirty="0" smtClean="0">
                <a:solidFill>
                  <a:srgbClr val="676A55"/>
                </a:solidFill>
              </a:rPr>
              <a:t>Publishers &amp; Librarians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Technologies, Methods &amp; Tools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r>
              <a:rPr lang="tr-TR" dirty="0" smtClean="0"/>
              <a:t>Java</a:t>
            </a:r>
          </a:p>
          <a:p>
            <a:pPr lvl="2"/>
            <a:r>
              <a:rPr lang="en-US" sz="2000" dirty="0" smtClean="0">
                <a:solidFill>
                  <a:srgbClr val="676A55"/>
                </a:solidFill>
              </a:rPr>
              <a:t> Android apps are written in the Java(TM) language, and compiled by the JDK's </a:t>
            </a:r>
            <a:r>
              <a:rPr lang="en-US" sz="2000" i="1" dirty="0" err="1" smtClean="0">
                <a:solidFill>
                  <a:srgbClr val="676A55"/>
                </a:solidFill>
              </a:rPr>
              <a:t>javac</a:t>
            </a:r>
            <a:r>
              <a:rPr lang="en-US" sz="2000" dirty="0" smtClean="0">
                <a:solidFill>
                  <a:srgbClr val="676A55"/>
                </a:solidFill>
              </a:rPr>
              <a:t> compiler</a:t>
            </a:r>
            <a:r>
              <a:rPr lang="tr-TR" sz="2000" dirty="0" smtClean="0">
                <a:solidFill>
                  <a:srgbClr val="676A55"/>
                </a:solidFill>
              </a:rPr>
              <a:t>.</a:t>
            </a:r>
          </a:p>
          <a:p>
            <a:pPr lvl="2">
              <a:buNone/>
            </a:pPr>
            <a:endParaRPr lang="tr-TR" sz="1600" dirty="0" smtClean="0"/>
          </a:p>
          <a:p>
            <a:r>
              <a:rPr lang="tr-TR" dirty="0" smtClean="0"/>
              <a:t>Android SDK</a:t>
            </a:r>
          </a:p>
          <a:p>
            <a:pPr lvl="2"/>
            <a:r>
              <a:rPr lang="tr-TR" sz="2000" dirty="0" smtClean="0">
                <a:solidFill>
                  <a:srgbClr val="676A55"/>
                </a:solidFill>
              </a:rPr>
              <a:t>DigiMuse will run on mobile devices that suppport Android OS.</a:t>
            </a:r>
          </a:p>
          <a:p>
            <a:pPr lvl="2"/>
            <a:endParaRPr lang="tr-TR" sz="1600" dirty="0" smtClean="0"/>
          </a:p>
          <a:p>
            <a:r>
              <a:rPr lang="tr-TR" dirty="0" smtClean="0"/>
              <a:t>Open CV Library</a:t>
            </a:r>
          </a:p>
          <a:p>
            <a:pPr lvl="2"/>
            <a:r>
              <a:rPr lang="tr-TR" sz="2000" dirty="0" smtClean="0">
                <a:solidFill>
                  <a:srgbClr val="676A55"/>
                </a:solidFill>
              </a:rPr>
              <a:t>Image processing functionality</a:t>
            </a:r>
          </a:p>
          <a:p>
            <a:pPr lvl="2"/>
            <a:r>
              <a:rPr lang="tr-TR" sz="2000" dirty="0" smtClean="0">
                <a:solidFill>
                  <a:srgbClr val="676A55"/>
                </a:solidFill>
              </a:rPr>
              <a:t>Problems &amp; Solutions</a:t>
            </a:r>
          </a:p>
          <a:p>
            <a:pPr lvl="2"/>
            <a:endParaRPr lang="tr-TR" sz="1600" dirty="0" smtClean="0"/>
          </a:p>
          <a:p>
            <a:r>
              <a:rPr lang="tr-TR" dirty="0" smtClean="0"/>
              <a:t>Eclipse</a:t>
            </a:r>
            <a:endParaRPr lang="tr-T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System Design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Optical Music Recognition</a:t>
            </a:r>
          </a:p>
          <a:p>
            <a:endParaRPr lang="en-US" sz="3800" dirty="0" smtClean="0"/>
          </a:p>
          <a:p>
            <a:r>
              <a:rPr lang="en-US" sz="3800" dirty="0" smtClean="0"/>
              <a:t>Player</a:t>
            </a:r>
          </a:p>
          <a:p>
            <a:endParaRPr lang="en-US" sz="3800" dirty="0" smtClean="0"/>
          </a:p>
          <a:p>
            <a:r>
              <a:rPr lang="en-US" sz="3800" dirty="0" smtClean="0"/>
              <a:t>Note Editor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ami\Desktop\images\initialScreen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3367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Entrance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OMR (Optical Music Recognition)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Detection</a:t>
            </a:r>
          </a:p>
          <a:p>
            <a:endParaRPr lang="en-US" dirty="0" smtClean="0"/>
          </a:p>
          <a:p>
            <a:r>
              <a:rPr lang="en-US" dirty="0" smtClean="0"/>
              <a:t>Character Detection</a:t>
            </a:r>
          </a:p>
          <a:p>
            <a:endParaRPr lang="en-US" dirty="0" smtClean="0"/>
          </a:p>
          <a:p>
            <a:r>
              <a:rPr lang="en-US" dirty="0" smtClean="0"/>
              <a:t>Character Classification</a:t>
            </a:r>
          </a:p>
          <a:p>
            <a:endParaRPr lang="en-US" dirty="0" smtClean="0"/>
          </a:p>
          <a:p>
            <a:r>
              <a:rPr lang="en-US" dirty="0" smtClean="0"/>
              <a:t>Construction of the Data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35896" y="4437112"/>
            <a:ext cx="18002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Bar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4509120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Sheet</a:t>
            </a:r>
            <a:endParaRPr lang="en-US" sz="2200" dirty="0"/>
          </a:p>
        </p:txBody>
      </p:sp>
      <p:sp>
        <p:nvSpPr>
          <p:cNvPr id="8" name="Rounded Rectangle 7"/>
          <p:cNvSpPr/>
          <p:nvPr/>
        </p:nvSpPr>
        <p:spPr>
          <a:xfrm>
            <a:off x="6372200" y="4437112"/>
            <a:ext cx="18002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Note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80112" y="501317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71800" y="50131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95536" y="3717032"/>
            <a:ext cx="8424936" cy="26642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35896" y="1916832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Player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27984" y="306896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676A55"/>
                </a:solidFill>
                <a:latin typeface="Britannic Bold" pitchFamily="34" charset="0"/>
              </a:rPr>
              <a:t>G</a:t>
            </a:r>
            <a:r>
              <a:rPr lang="en-US" dirty="0" smtClean="0">
                <a:solidFill>
                  <a:srgbClr val="676A55"/>
                </a:solidFill>
                <a:latin typeface="Britannic Bold" pitchFamily="34" charset="0"/>
              </a:rPr>
              <a:t>obit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Ezgi Berberoğlu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Burhan Şentürk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Yiğit Yıldırım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Kamila Kuchalieva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Player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Play / Pause / Stop</a:t>
            </a:r>
          </a:p>
          <a:p>
            <a:endParaRPr lang="en-US" dirty="0" smtClean="0"/>
          </a:p>
          <a:p>
            <a:r>
              <a:rPr lang="en-US" sz="3400" dirty="0" smtClean="0"/>
              <a:t>Basic Alterations on Sheet</a:t>
            </a:r>
          </a:p>
          <a:p>
            <a:endParaRPr lang="en-US" dirty="0" smtClean="0"/>
          </a:p>
          <a:p>
            <a:r>
              <a:rPr lang="en-US" sz="3400" dirty="0" smtClean="0"/>
              <a:t>Customization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ami\Desktop\images\fullScreenMo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336704" cy="39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Player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Edit Mode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988840"/>
            <a:ext cx="6746311" cy="39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19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0" y="3068960"/>
            <a:ext cx="18002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Player Module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91680" y="1556792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5696" y="1052736"/>
            <a:ext cx="2568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User takes a photo.</a:t>
            </a:r>
            <a:endParaRPr lang="en-US" sz="2200" dirty="0"/>
          </a:p>
        </p:txBody>
      </p:sp>
      <p:sp>
        <p:nvSpPr>
          <p:cNvPr id="12" name="Rounded Rectangle 11"/>
          <p:cNvSpPr/>
          <p:nvPr/>
        </p:nvSpPr>
        <p:spPr>
          <a:xfrm>
            <a:off x="4644008" y="908720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OMR</a:t>
            </a:r>
            <a:endParaRPr lang="en-US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508104" y="20608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7704" y="2708920"/>
            <a:ext cx="25202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784" y="2492896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User opens a</a:t>
            </a:r>
          </a:p>
          <a:p>
            <a:r>
              <a:rPr lang="en-US" sz="2200" dirty="0" smtClean="0"/>
              <a:t>       MIDI file</a:t>
            </a:r>
            <a:endParaRPr lang="en-US" sz="2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60232" y="364502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296" y="3645024"/>
            <a:ext cx="692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Exit</a:t>
            </a:r>
            <a:endParaRPr lang="en-US" sz="2200" dirty="0"/>
          </a:p>
        </p:txBody>
      </p:sp>
      <p:sp>
        <p:nvSpPr>
          <p:cNvPr id="26" name="Rounded Rectangle 25"/>
          <p:cNvSpPr/>
          <p:nvPr/>
        </p:nvSpPr>
        <p:spPr>
          <a:xfrm>
            <a:off x="4644008" y="5301208"/>
            <a:ext cx="18002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Note Editor Module</a:t>
            </a:r>
            <a:endParaRPr lang="en-US" sz="2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48064" y="429309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68144" y="429309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Challenges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Limited CPU Power</a:t>
            </a:r>
          </a:p>
          <a:p>
            <a:endParaRPr lang="en-US" dirty="0" smtClean="0"/>
          </a:p>
          <a:p>
            <a:r>
              <a:rPr lang="en-US" sz="3400" dirty="0" smtClean="0"/>
              <a:t>Limited Memory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		- Max. Heap Size for an Android App. Is 16 MB.</a:t>
            </a:r>
          </a:p>
          <a:p>
            <a:endParaRPr lang="en-US" dirty="0" smtClean="0"/>
          </a:p>
          <a:p>
            <a:r>
              <a:rPr lang="en-US" sz="3400" dirty="0" smtClean="0"/>
              <a:t>Lack of Available Libraries and Samples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What We Have Done So Far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Manipulation of MIDI Files</a:t>
            </a:r>
          </a:p>
          <a:p>
            <a:endParaRPr lang="en-US" dirty="0" smtClean="0"/>
          </a:p>
          <a:p>
            <a:r>
              <a:rPr lang="en-US" sz="3400" dirty="0" smtClean="0"/>
              <a:t>GUI Design in XML Format</a:t>
            </a:r>
          </a:p>
          <a:p>
            <a:endParaRPr lang="en-US" dirty="0" smtClean="0"/>
          </a:p>
          <a:p>
            <a:r>
              <a:rPr lang="en-US" sz="3400" dirty="0" smtClean="0"/>
              <a:t>Image Down-Sampling </a:t>
            </a:r>
          </a:p>
          <a:p>
            <a:endParaRPr lang="en-US" sz="3400" dirty="0" smtClean="0"/>
          </a:p>
          <a:p>
            <a:r>
              <a:rPr lang="en-US" sz="3400" dirty="0" smtClean="0"/>
              <a:t>Image </a:t>
            </a:r>
            <a:r>
              <a:rPr lang="en-US" sz="3400" dirty="0" err="1" smtClean="0"/>
              <a:t>Deskewing</a:t>
            </a:r>
            <a:endParaRPr lang="en-US" sz="3400" dirty="0" smtClean="0"/>
          </a:p>
          <a:p>
            <a:endParaRPr lang="en-US" sz="3400" dirty="0" smtClean="0"/>
          </a:p>
          <a:p>
            <a:r>
              <a:rPr lang="en-US" sz="3400" dirty="0" smtClean="0"/>
              <a:t>Detection of Line Positions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rhan\Documents\MATLAB\twink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696744" cy="2952328"/>
          </a:xfrm>
          <a:prstGeom prst="rect">
            <a:avLst/>
          </a:prstGeom>
          <a:noFill/>
        </p:spPr>
      </p:pic>
      <p:pic>
        <p:nvPicPr>
          <p:cNvPr id="3075" name="Picture 3" descr="C:\Users\Burhan\Desktop\twink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03605"/>
            <a:ext cx="6336704" cy="325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GUI Implementation</a:t>
            </a:r>
          </a:p>
          <a:p>
            <a:endParaRPr lang="en-US" dirty="0" smtClean="0"/>
          </a:p>
          <a:p>
            <a:r>
              <a:rPr lang="en-US" sz="3400" dirty="0" smtClean="0"/>
              <a:t>Note Detection</a:t>
            </a:r>
          </a:p>
          <a:p>
            <a:endParaRPr lang="en-US" dirty="0" smtClean="0"/>
          </a:p>
          <a:p>
            <a:r>
              <a:rPr lang="en-US" sz="3400" smtClean="0"/>
              <a:t>Integration of Modules</a:t>
            </a:r>
            <a:endParaRPr lang="en-US" sz="3400" dirty="0" smtClean="0"/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/>
          </a:bodyPr>
          <a:lstStyle/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Optical Recognition of music symbols”, published by A. </a:t>
            </a:r>
            <a:r>
              <a:rPr lang="en-US" sz="2200" dirty="0" err="1" smtClean="0">
                <a:solidFill>
                  <a:schemeClr val="tx2"/>
                </a:solidFill>
              </a:rPr>
              <a:t>Rebelo</a:t>
            </a:r>
            <a:r>
              <a:rPr lang="en-US" sz="2200" dirty="0" smtClean="0">
                <a:solidFill>
                  <a:schemeClr val="tx2"/>
                </a:solidFill>
              </a:rPr>
              <a:t>, G. </a:t>
            </a:r>
            <a:r>
              <a:rPr lang="en-US" sz="2200" dirty="0" err="1" smtClean="0">
                <a:solidFill>
                  <a:schemeClr val="tx2"/>
                </a:solidFill>
              </a:rPr>
              <a:t>Capela</a:t>
            </a:r>
            <a:r>
              <a:rPr lang="en-US" sz="2200" dirty="0" smtClean="0">
                <a:solidFill>
                  <a:schemeClr val="tx2"/>
                </a:solidFill>
              </a:rPr>
              <a:t>, and Jaime S. Cardoso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http</a:t>
            </a:r>
            <a:r>
              <a:rPr lang="en-US" sz="2200" dirty="0" smtClean="0">
                <a:solidFill>
                  <a:schemeClr val="tx2"/>
                </a:solidFill>
              </a:rPr>
              <a:t>://jindroid.com/2010/10/11/max-heap-size-for-an-android-application</a:t>
            </a:r>
            <a:r>
              <a:rPr lang="en-US" sz="2200" dirty="0" smtClean="0">
                <a:solidFill>
                  <a:schemeClr val="tx2"/>
                </a:solidFill>
              </a:rPr>
              <a:t>/</a:t>
            </a:r>
          </a:p>
          <a:p>
            <a:r>
              <a:rPr lang="en-US" sz="2200" u="sng" dirty="0" smtClean="0">
                <a:solidFill>
                  <a:schemeClr val="tx2"/>
                </a:solidFill>
              </a:rPr>
              <a:t>http://www.lib.virginia.edu/artsandmedia/dmmc/Music/UnicodeMusic</a:t>
            </a:r>
            <a:r>
              <a:rPr lang="en-US" sz="2200" u="sng" dirty="0" smtClean="0">
                <a:solidFill>
                  <a:schemeClr val="tx2"/>
                </a:solidFill>
              </a:rPr>
              <a:t>/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http://opencv.willowgarage.com/wiki/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http://developer.android.com/sdk/ndk/overview.html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http://developer.android.com/guide/developing/tools/index.html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http://www.dsi.unifi.it/~hpcn/wwwomr/le.html </a:t>
            </a: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Questions 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pPr algn="ctr"/>
            <a:r>
              <a:rPr lang="tr-TR" dirty="0" smtClean="0"/>
              <a:t>OUTLINE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r>
              <a:rPr lang="tr-TR" sz="3000" dirty="0" smtClean="0"/>
              <a:t>Problem Definition</a:t>
            </a:r>
          </a:p>
          <a:p>
            <a:r>
              <a:rPr lang="tr-TR" sz="3000" dirty="0" smtClean="0"/>
              <a:t>Motivation &amp; Purpose</a:t>
            </a:r>
          </a:p>
          <a:p>
            <a:r>
              <a:rPr lang="tr-TR" sz="3000" dirty="0" smtClean="0"/>
              <a:t>Literature &amp; Market Survey</a:t>
            </a:r>
          </a:p>
          <a:p>
            <a:r>
              <a:rPr lang="tr-TR" sz="3000" dirty="0" err="1" smtClean="0"/>
              <a:t>Tec</a:t>
            </a:r>
            <a:r>
              <a:rPr lang="en-US" sz="3000" dirty="0" err="1" smtClean="0"/>
              <a:t>h</a:t>
            </a:r>
            <a:r>
              <a:rPr lang="en-US" sz="3000" dirty="0" err="1" smtClean="0"/>
              <a:t>n</a:t>
            </a:r>
            <a:r>
              <a:rPr lang="tr-TR" sz="3000" dirty="0" err="1" smtClean="0"/>
              <a:t>ologies</a:t>
            </a:r>
            <a:r>
              <a:rPr lang="tr-TR" sz="3000" dirty="0" smtClean="0"/>
              <a:t>, </a:t>
            </a:r>
            <a:r>
              <a:rPr lang="tr-TR" sz="3000" dirty="0" smtClean="0"/>
              <a:t>Methods &amp; Tools;</a:t>
            </a:r>
          </a:p>
          <a:p>
            <a:r>
              <a:rPr lang="en-US" sz="3000" dirty="0" smtClean="0"/>
              <a:t>System Design and </a:t>
            </a:r>
            <a:r>
              <a:rPr lang="en-US" sz="3000" dirty="0" smtClean="0"/>
              <a:t>Architecture</a:t>
            </a:r>
          </a:p>
          <a:p>
            <a:r>
              <a:rPr lang="en-US" sz="3000" dirty="0" smtClean="0"/>
              <a:t>Challenges and </a:t>
            </a:r>
            <a:r>
              <a:rPr lang="en-US" sz="3000" dirty="0" smtClean="0"/>
              <a:t>Limitations</a:t>
            </a:r>
            <a:endParaRPr lang="tr-TR" sz="3000" dirty="0" smtClean="0"/>
          </a:p>
          <a:p>
            <a:r>
              <a:rPr lang="en-US" sz="3000" dirty="0" smtClean="0"/>
              <a:t>What We Have Done So Far </a:t>
            </a:r>
            <a:r>
              <a:rPr lang="en-US" sz="3000" dirty="0" smtClean="0"/>
              <a:t>?</a:t>
            </a:r>
          </a:p>
          <a:p>
            <a:r>
              <a:rPr lang="en-US" sz="3000" dirty="0" smtClean="0"/>
              <a:t>Future Work</a:t>
            </a:r>
            <a:endParaRPr lang="tr-TR" sz="3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Problem Definition</a:t>
            </a:r>
          </a:p>
        </p:txBody>
      </p:sp>
      <p:pic>
        <p:nvPicPr>
          <p:cNvPr id="1027" name="Picture 3" descr="C:\Users\Kami\Desktop\presentation_image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971800"/>
            <a:ext cx="3124200" cy="29054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715000"/>
          </a:xfrm>
        </p:spPr>
        <p:txBody>
          <a:bodyPr/>
          <a:lstStyle/>
          <a:p>
            <a:endParaRPr lang="tr-TR" dirty="0" smtClean="0"/>
          </a:p>
          <a:p>
            <a:r>
              <a:rPr lang="tr-TR" sz="3600" dirty="0" smtClean="0"/>
              <a:t>Drawbacks of Maintainance</a:t>
            </a:r>
            <a:endParaRPr lang="tr-TR" sz="3600" dirty="0"/>
          </a:p>
        </p:txBody>
      </p:sp>
      <p:pic>
        <p:nvPicPr>
          <p:cNvPr id="2052" name="Picture 4" descr="C:\Users\Kami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0699"/>
            <a:ext cx="7543800" cy="39115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25112"/>
          </a:xfrm>
        </p:spPr>
        <p:txBody>
          <a:bodyPr/>
          <a:lstStyle/>
          <a:p>
            <a:endParaRPr lang="tr-TR" dirty="0" smtClean="0"/>
          </a:p>
          <a:p>
            <a:r>
              <a:rPr lang="tr-TR" sz="3600" dirty="0" smtClean="0"/>
              <a:t>Play it (correctly)!</a:t>
            </a:r>
          </a:p>
        </p:txBody>
      </p:sp>
      <p:pic>
        <p:nvPicPr>
          <p:cNvPr id="4" name="Picture 2" descr="C:\Users\Kami\Desktop\presentation_imag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3429000" cy="1928446"/>
          </a:xfrm>
          <a:prstGeom prst="rect">
            <a:avLst/>
          </a:prstGeom>
          <a:noFill/>
        </p:spPr>
      </p:pic>
      <p:pic>
        <p:nvPicPr>
          <p:cNvPr id="5" name="Picture 4" descr="C:\Users\Kami\Desktop\phone_n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962400" cy="3810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810000" y="3733800"/>
            <a:ext cx="1219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25112"/>
          </a:xfrm>
        </p:spPr>
        <p:txBody>
          <a:bodyPr>
            <a:normAutofit/>
          </a:bodyPr>
          <a:lstStyle/>
          <a:p>
            <a:endParaRPr lang="tr-TR" sz="3600" dirty="0" smtClean="0"/>
          </a:p>
          <a:p>
            <a:r>
              <a:rPr lang="tr-TR" sz="3600" dirty="0" smtClean="0"/>
              <a:t>Edit Sheet Music!</a:t>
            </a:r>
            <a:endParaRPr lang="tr-TR" sz="3600" dirty="0"/>
          </a:p>
        </p:txBody>
      </p:sp>
      <p:pic>
        <p:nvPicPr>
          <p:cNvPr id="4098" name="Picture 2" descr="C:\Users\Kami\Desktop\presentation_images\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781800" cy="41927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Motiviation &amp; Purpose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Personal Need</a:t>
            </a:r>
          </a:p>
          <a:p>
            <a:pPr lvl="2"/>
            <a:r>
              <a:rPr lang="tr-TR" dirty="0" smtClean="0"/>
              <a:t>Inputing the notes into computer one note at a time.</a:t>
            </a:r>
          </a:p>
          <a:p>
            <a:r>
              <a:rPr lang="tr-TR" dirty="0" smtClean="0"/>
              <a:t>Digitalizing Sheet Music</a:t>
            </a:r>
          </a:p>
          <a:p>
            <a:pPr lvl="2"/>
            <a:r>
              <a:rPr lang="tr-TR" dirty="0" smtClean="0"/>
              <a:t>Digitalized vs tones of papers</a:t>
            </a:r>
          </a:p>
          <a:p>
            <a:pPr lvl="2"/>
            <a:r>
              <a:rPr lang="tr-TR" dirty="0" smtClean="0"/>
              <a:t>Distribution &amp; Portability</a:t>
            </a:r>
          </a:p>
          <a:p>
            <a:r>
              <a:rPr lang="tr-TR" dirty="0" smtClean="0"/>
              <a:t>Self Educated Musicians</a:t>
            </a:r>
          </a:p>
          <a:p>
            <a:pPr lvl="2"/>
            <a:r>
              <a:rPr lang="tr-TR" dirty="0" smtClean="0"/>
              <a:t>Poor note reading skills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Literature &amp; Market Survey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Music OCR programs </a:t>
            </a:r>
          </a:p>
          <a:p>
            <a:pPr lvl="2"/>
            <a:r>
              <a:rPr lang="tr-TR" sz="1700" dirty="0" err="1" smtClean="0"/>
              <a:t>SmartScore</a:t>
            </a:r>
            <a:r>
              <a:rPr lang="tr-TR" sz="1700" dirty="0" smtClean="0"/>
              <a:t>, Capella-Scan and SharpEye.</a:t>
            </a:r>
          </a:p>
          <a:p>
            <a:pPr lvl="2"/>
            <a:r>
              <a:rPr lang="tr-TR" sz="1700" dirty="0" smtClean="0"/>
              <a:t>Not practical, need a scanner</a:t>
            </a:r>
          </a:p>
          <a:p>
            <a:pPr lvl="2"/>
            <a:r>
              <a:rPr lang="tr-TR" sz="1700" dirty="0" smtClean="0"/>
              <a:t>No </a:t>
            </a:r>
            <a:r>
              <a:rPr lang="tr-TR" sz="1700" dirty="0" smtClean="0"/>
              <a:t>mobile application</a:t>
            </a:r>
          </a:p>
          <a:p>
            <a:pPr lvl="2"/>
            <a:endParaRPr lang="tr-TR" sz="1700" dirty="0" smtClean="0"/>
          </a:p>
          <a:p>
            <a:pPr lvl="2">
              <a:buNone/>
            </a:pPr>
            <a:endParaRPr lang="tr-TR" sz="1700" dirty="0" smtClean="0"/>
          </a:p>
          <a:p>
            <a:r>
              <a:rPr lang="tr-TR" dirty="0" smtClean="0"/>
              <a:t>MIDI formatted files</a:t>
            </a:r>
          </a:p>
          <a:p>
            <a:pPr lvl="2"/>
            <a:r>
              <a:rPr lang="tr-TR" sz="1700" dirty="0" smtClean="0"/>
              <a:t>Most common format of its own type</a:t>
            </a:r>
          </a:p>
          <a:p>
            <a:pPr lvl="2"/>
            <a:r>
              <a:rPr lang="tr-TR" sz="1700" dirty="0" smtClean="0"/>
              <a:t>Extensively used in the market (easy to find &amp; donwload)</a:t>
            </a:r>
          </a:p>
          <a:p>
            <a:pPr lvl="2">
              <a:buNone/>
            </a:pPr>
            <a:endParaRPr lang="tr-T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515</TotalTime>
  <Words>374</Words>
  <Application>Microsoft Office PowerPoint</Application>
  <PresentationFormat>On-screen Show (4:3)</PresentationFormat>
  <Paragraphs>163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 Digitalizing and Vocalizing Sheet Music  for Mobile Devices  running on Android OS         by   GOBİT</vt:lpstr>
      <vt:lpstr>Gobit</vt:lpstr>
      <vt:lpstr>OUTLINE</vt:lpstr>
      <vt:lpstr>Problem Definition</vt:lpstr>
      <vt:lpstr>Slide 5</vt:lpstr>
      <vt:lpstr>Slide 6</vt:lpstr>
      <vt:lpstr>Slide 7</vt:lpstr>
      <vt:lpstr>Motiviation &amp; Purpose</vt:lpstr>
      <vt:lpstr>Literature &amp; Market Survey</vt:lpstr>
      <vt:lpstr>Continued Literature &amp; Market Survey      </vt:lpstr>
      <vt:lpstr>Continued Literature &amp; Market Survey      </vt:lpstr>
      <vt:lpstr>Slide 12</vt:lpstr>
      <vt:lpstr>Continued Literature &amp; Market Survey      </vt:lpstr>
      <vt:lpstr>Technologies, Methods &amp; Tools </vt:lpstr>
      <vt:lpstr>Slide 15</vt:lpstr>
      <vt:lpstr>System Design and Architecture</vt:lpstr>
      <vt:lpstr>Entrance Screen</vt:lpstr>
      <vt:lpstr>OMR (Optical Music Recognition)</vt:lpstr>
      <vt:lpstr>Data Model</vt:lpstr>
      <vt:lpstr>Player Module</vt:lpstr>
      <vt:lpstr>Player</vt:lpstr>
      <vt:lpstr>Edit Mode</vt:lpstr>
      <vt:lpstr>Slide 23</vt:lpstr>
      <vt:lpstr>Challenges and Limitations</vt:lpstr>
      <vt:lpstr>What We Have Done So Far ?</vt:lpstr>
      <vt:lpstr>Slide 26</vt:lpstr>
      <vt:lpstr>Future Work</vt:lpstr>
      <vt:lpstr>References</vt:lpstr>
      <vt:lpstr>Thanks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Burhan</dc:creator>
  <cp:lastModifiedBy>Burhan</cp:lastModifiedBy>
  <cp:revision>15</cp:revision>
  <dcterms:created xsi:type="dcterms:W3CDTF">2011-12-27T21:07:38Z</dcterms:created>
  <dcterms:modified xsi:type="dcterms:W3CDTF">2011-12-29T10:34:06Z</dcterms:modified>
</cp:coreProperties>
</file>