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256" r:id="rId2"/>
    <p:sldId id="285" r:id="rId3"/>
    <p:sldId id="257" r:id="rId4"/>
    <p:sldId id="274" r:id="rId5"/>
    <p:sldId id="275" r:id="rId6"/>
    <p:sldId id="276" r:id="rId7"/>
    <p:sldId id="277" r:id="rId8"/>
    <p:sldId id="267" r:id="rId9"/>
    <p:sldId id="278" r:id="rId10"/>
    <p:sldId id="279" r:id="rId11"/>
    <p:sldId id="280" r:id="rId12"/>
    <p:sldId id="281" r:id="rId13"/>
    <p:sldId id="258" r:id="rId14"/>
    <p:sldId id="259" r:id="rId15"/>
    <p:sldId id="269" r:id="rId16"/>
    <p:sldId id="260" r:id="rId17"/>
    <p:sldId id="284" r:id="rId18"/>
    <p:sldId id="261" r:id="rId19"/>
    <p:sldId id="262" r:id="rId20"/>
    <p:sldId id="263" r:id="rId21"/>
    <p:sldId id="264" r:id="rId22"/>
    <p:sldId id="265" r:id="rId23"/>
    <p:sldId id="271" r:id="rId24"/>
    <p:sldId id="270" r:id="rId25"/>
    <p:sldId id="272" r:id="rId26"/>
    <p:sldId id="266" r:id="rId2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08DE0-9118-440A-9CA0-4D2D912C4541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6AB9E-FAE8-49F1-9F9F-3F736129B26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168B-B8D6-4C77-9680-AEFCD50E9AFA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F376-63CD-49A9-9484-7E10FCAA36CF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7068F-0CFC-4091-BA60-C7F9865F1BF7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537D8-4AE5-4B61-B707-F6D53C5CE96D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793F-BC4A-4777-999E-0DF4F9E73942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8B3-9500-4E30-BFC6-5F3A81BEC74E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E9F-E60F-4DC4-A2D1-25F8F44CA096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18C4-A255-4FBB-8627-A3A9D8684751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14E3-B2F3-4F62-9565-4A41445711E1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351B-1D1C-4997-969B-E44DB0121EDE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97E39-146A-4B7F-AFD7-9F1F5B028F35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1FFE02-DD4A-4901-8B12-6034F12F0D20}" type="datetime1">
              <a:rPr lang="tr-TR" smtClean="0"/>
              <a:pPr/>
              <a:t>17.03.2012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60F1A5-FD80-410E-BBBF-1564D4DE544A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11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851648" cy="18288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+mn-lt"/>
              </a:rPr>
              <a:t>F</a:t>
            </a:r>
            <a:r>
              <a:rPr lang="en-US" sz="6600" dirty="0" smtClean="0"/>
              <a:t>ind </a:t>
            </a:r>
            <a:r>
              <a:rPr lang="en-US" sz="9600" dirty="0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US" sz="6600" dirty="0" smtClean="0"/>
              <a:t>he </a:t>
            </a:r>
            <a:r>
              <a:rPr lang="en-US" sz="9600" dirty="0" smtClean="0">
                <a:solidFill>
                  <a:srgbClr val="FFC000"/>
                </a:solidFill>
                <a:latin typeface="+mn-lt"/>
              </a:rPr>
              <a:t>L</a:t>
            </a:r>
            <a:r>
              <a:rPr lang="en-US" sz="6600" dirty="0" smtClean="0"/>
              <a:t>ost</a:t>
            </a:r>
            <a:endParaRPr lang="en-US" sz="66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854696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3</a:t>
            </a:r>
            <a:r>
              <a:rPr lang="en-US" sz="3200" dirty="0" smtClean="0"/>
              <a:t>D Map Vi</a:t>
            </a:r>
            <a:r>
              <a:rPr lang="tr-TR" sz="3200" dirty="0" smtClean="0"/>
              <a:t>s</a:t>
            </a:r>
            <a:r>
              <a:rPr lang="en-US" sz="3200" dirty="0" err="1" smtClean="0"/>
              <a:t>ualization</a:t>
            </a:r>
            <a:endParaRPr lang="en-US" sz="3200" dirty="0" smtClean="0"/>
          </a:p>
          <a:p>
            <a:r>
              <a:rPr lang="en-US" sz="3200" dirty="0" smtClean="0"/>
              <a:t>&amp; Path Finding</a:t>
            </a:r>
          </a:p>
          <a:p>
            <a:r>
              <a:rPr lang="en-US" sz="3200" dirty="0" smtClean="0"/>
              <a:t>sponsored by ASELSAN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23928" y="2204864"/>
            <a:ext cx="4042792" cy="1215008"/>
          </a:xfrm>
        </p:spPr>
        <p:txBody>
          <a:bodyPr>
            <a:normAutofit/>
          </a:bodyPr>
          <a:lstStyle/>
          <a:p>
            <a:r>
              <a:rPr lang="en-US" sz="7200" smtClean="0">
                <a:latin typeface="Algerian" pitchFamily="82" charset="0"/>
              </a:rPr>
              <a:t>ilda</a:t>
            </a:r>
            <a:endParaRPr lang="en-US" sz="720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5445224"/>
            <a:ext cx="8229600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Coming together is a beginning; keeping together is</a:t>
            </a:r>
          </a:p>
          <a:p>
            <a:pPr>
              <a:buNone/>
            </a:pPr>
            <a:r>
              <a:rPr lang="en-US" sz="240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 progress; working together is success</a:t>
            </a:r>
            <a:r>
              <a:rPr lang="en-US" sz="240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en-US" sz="240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>
              <a:buNone/>
            </a:pPr>
            <a:r>
              <a:rPr lang="en-US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Henry Ford</a:t>
            </a:r>
            <a:r>
              <a:rPr lang="en-US" smtClean="0"/>
              <a:t/>
            </a:r>
            <a:br>
              <a:rPr lang="en-US" smtClean="0"/>
            </a:br>
            <a:endParaRPr lang="en-US" sz="240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/>
          </a:p>
        </p:txBody>
      </p:sp>
      <p:pic>
        <p:nvPicPr>
          <p:cNvPr id="10" name="9 Resim" descr="v201002022348190350548.fl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32325">
            <a:off x="4283968" y="108012"/>
            <a:ext cx="2160240" cy="1620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11 Resim" descr="n518808907_635917_2647.jpg"/>
          <p:cNvPicPr>
            <a:picLocks noChangeAspect="1"/>
          </p:cNvPicPr>
          <p:nvPr/>
        </p:nvPicPr>
        <p:blipFill>
          <a:blip r:embed="rId4" cstate="print"/>
          <a:srcRect l="9384" r="9291"/>
          <a:stretch>
            <a:fillRect/>
          </a:stretch>
        </p:blipFill>
        <p:spPr>
          <a:xfrm rot="21314580">
            <a:off x="6884786" y="1630945"/>
            <a:ext cx="1872208" cy="202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Metin kutusu"/>
          <p:cNvSpPr txBox="1"/>
          <p:nvPr/>
        </p:nvSpPr>
        <p:spPr>
          <a:xfrm rot="21313316">
            <a:off x="7253881" y="3798726"/>
            <a:ext cx="135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Ayşen Unur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2987824" y="908720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Betül Altay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8" name="17 Köşeleri Yuvarlanmış Dikdörtgen Belirtme Çizgisi"/>
          <p:cNvSpPr/>
          <p:nvPr/>
        </p:nvSpPr>
        <p:spPr>
          <a:xfrm>
            <a:off x="6948264" y="764704"/>
            <a:ext cx="1872208" cy="540640"/>
          </a:xfrm>
          <a:prstGeom prst="wedgeRoundRectCallout">
            <a:avLst>
              <a:gd name="adj1" fmla="val -15190"/>
              <a:gd name="adj2" fmla="val 1053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Metin kutusu"/>
          <p:cNvSpPr txBox="1"/>
          <p:nvPr/>
        </p:nvSpPr>
        <p:spPr>
          <a:xfrm>
            <a:off x="6948264" y="836712"/>
            <a:ext cx="181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Devil’s Advocate</a:t>
            </a:r>
            <a:endParaRPr lang="en-US"/>
          </a:p>
        </p:txBody>
      </p:sp>
      <p:sp>
        <p:nvSpPr>
          <p:cNvPr id="23" name="22 Köşeleri Yuvarlanmış Dikdörtgen Belirtme Çizgisi"/>
          <p:cNvSpPr/>
          <p:nvPr/>
        </p:nvSpPr>
        <p:spPr>
          <a:xfrm>
            <a:off x="2411760" y="404664"/>
            <a:ext cx="1080120" cy="360040"/>
          </a:xfrm>
          <a:prstGeom prst="wedgeRoundRectCallout">
            <a:avLst>
              <a:gd name="adj1" fmla="val 118013"/>
              <a:gd name="adj2" fmla="val 58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Metin kutusu"/>
          <p:cNvSpPr txBox="1"/>
          <p:nvPr/>
        </p:nvSpPr>
        <p:spPr>
          <a:xfrm>
            <a:off x="2411760" y="404664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Optimist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23928" y="2204864"/>
            <a:ext cx="4042792" cy="1215008"/>
          </a:xfrm>
        </p:spPr>
        <p:txBody>
          <a:bodyPr>
            <a:normAutofit/>
          </a:bodyPr>
          <a:lstStyle/>
          <a:p>
            <a:r>
              <a:rPr lang="en-US" sz="7200" smtClean="0">
                <a:latin typeface="Algerian" pitchFamily="82" charset="0"/>
              </a:rPr>
              <a:t>ilda</a:t>
            </a:r>
            <a:endParaRPr lang="en-US" sz="720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5445224"/>
            <a:ext cx="8229600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Coming together is a beginning; keeping together is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 progress; working together is success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Henry Ford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  <p:pic>
        <p:nvPicPr>
          <p:cNvPr id="9" name="8 Resim" descr="SAM_1003.JPG"/>
          <p:cNvPicPr>
            <a:picLocks noChangeAspect="1"/>
          </p:cNvPicPr>
          <p:nvPr/>
        </p:nvPicPr>
        <p:blipFill>
          <a:blip r:embed="rId3" cstate="print"/>
          <a:srcRect l="16879" t="312"/>
          <a:stretch>
            <a:fillRect/>
          </a:stretch>
        </p:blipFill>
        <p:spPr>
          <a:xfrm rot="295870">
            <a:off x="4284090" y="3742279"/>
            <a:ext cx="2330543" cy="1572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9 Resim" descr="v201002022348190350548.fl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32325">
            <a:off x="4283968" y="108012"/>
            <a:ext cx="2160240" cy="1620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11 Resim" descr="n518808907_635917_2647.jpg"/>
          <p:cNvPicPr>
            <a:picLocks noChangeAspect="1"/>
          </p:cNvPicPr>
          <p:nvPr/>
        </p:nvPicPr>
        <p:blipFill>
          <a:blip r:embed="rId5" cstate="print"/>
          <a:srcRect l="9384" r="9291"/>
          <a:stretch>
            <a:fillRect/>
          </a:stretch>
        </p:blipFill>
        <p:spPr>
          <a:xfrm rot="21314580">
            <a:off x="6884786" y="1630945"/>
            <a:ext cx="1872208" cy="202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Metin kutusu"/>
          <p:cNvSpPr txBox="1"/>
          <p:nvPr/>
        </p:nvSpPr>
        <p:spPr>
          <a:xfrm rot="21313316">
            <a:off x="7253881" y="3798726"/>
            <a:ext cx="135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Ayşen Unur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2987824" y="908720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Betül Altay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5" name="14 Metin kutusu"/>
          <p:cNvSpPr txBox="1"/>
          <p:nvPr/>
        </p:nvSpPr>
        <p:spPr>
          <a:xfrm>
            <a:off x="2267744" y="458112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Murat Tonbuloğlu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8" name="17 Köşeleri Yuvarlanmış Dikdörtgen Belirtme Çizgisi"/>
          <p:cNvSpPr/>
          <p:nvPr/>
        </p:nvSpPr>
        <p:spPr>
          <a:xfrm>
            <a:off x="6948264" y="764704"/>
            <a:ext cx="1872208" cy="540640"/>
          </a:xfrm>
          <a:prstGeom prst="wedgeRoundRectCallout">
            <a:avLst>
              <a:gd name="adj1" fmla="val -15190"/>
              <a:gd name="adj2" fmla="val 1053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Metin kutusu"/>
          <p:cNvSpPr txBox="1"/>
          <p:nvPr/>
        </p:nvSpPr>
        <p:spPr>
          <a:xfrm>
            <a:off x="6948264" y="836712"/>
            <a:ext cx="181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Devil’s Advocate</a:t>
            </a:r>
            <a:endParaRPr lang="en-US"/>
          </a:p>
        </p:txBody>
      </p:sp>
      <p:sp>
        <p:nvSpPr>
          <p:cNvPr id="21" name="20 Köşeleri Yuvarlanmış Dikdörtgen Belirtme Çizgisi"/>
          <p:cNvSpPr/>
          <p:nvPr/>
        </p:nvSpPr>
        <p:spPr>
          <a:xfrm>
            <a:off x="7092280" y="4653136"/>
            <a:ext cx="1440160" cy="504056"/>
          </a:xfrm>
          <a:prstGeom prst="wedgeRoundRectCallout">
            <a:avLst>
              <a:gd name="adj1" fmla="val -79092"/>
              <a:gd name="adj2" fmla="val -5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Metin kutusu"/>
          <p:cNvSpPr txBox="1"/>
          <p:nvPr/>
        </p:nvSpPr>
        <p:spPr>
          <a:xfrm>
            <a:off x="7092280" y="4725144"/>
            <a:ext cx="143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initiator</a:t>
            </a:r>
            <a:endParaRPr lang="en-US"/>
          </a:p>
        </p:txBody>
      </p:sp>
      <p:sp>
        <p:nvSpPr>
          <p:cNvPr id="23" name="22 Köşeleri Yuvarlanmış Dikdörtgen Belirtme Çizgisi"/>
          <p:cNvSpPr/>
          <p:nvPr/>
        </p:nvSpPr>
        <p:spPr>
          <a:xfrm>
            <a:off x="2411760" y="404664"/>
            <a:ext cx="1080120" cy="360040"/>
          </a:xfrm>
          <a:prstGeom prst="wedgeRoundRectCallout">
            <a:avLst>
              <a:gd name="adj1" fmla="val 118013"/>
              <a:gd name="adj2" fmla="val 58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Metin kutusu"/>
          <p:cNvSpPr txBox="1"/>
          <p:nvPr/>
        </p:nvSpPr>
        <p:spPr>
          <a:xfrm>
            <a:off x="2411760" y="404664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Optimist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23928" y="2204864"/>
            <a:ext cx="4042792" cy="1215008"/>
          </a:xfrm>
        </p:spPr>
        <p:txBody>
          <a:bodyPr>
            <a:normAutofit/>
          </a:bodyPr>
          <a:lstStyle/>
          <a:p>
            <a:r>
              <a:rPr lang="en-US" sz="7200" smtClean="0">
                <a:latin typeface="Algerian" pitchFamily="82" charset="0"/>
              </a:rPr>
              <a:t>ilda</a:t>
            </a:r>
            <a:endParaRPr lang="en-US" sz="720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5445224"/>
            <a:ext cx="8229600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Coming together is a beginning; keeping together is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 progress; working together is success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Henry Ford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  <p:pic>
        <p:nvPicPr>
          <p:cNvPr id="4" name="3 Resim" descr="196005_10150126477772258_634047257_6471169_2761734_n.jpg"/>
          <p:cNvPicPr>
            <a:picLocks noChangeAspect="1"/>
          </p:cNvPicPr>
          <p:nvPr/>
        </p:nvPicPr>
        <p:blipFill>
          <a:blip r:embed="rId3" cstate="print"/>
          <a:srcRect r="42753"/>
          <a:stretch>
            <a:fillRect/>
          </a:stretch>
        </p:blipFill>
        <p:spPr>
          <a:xfrm rot="188002">
            <a:off x="708922" y="1824453"/>
            <a:ext cx="1656466" cy="1937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8 Resim" descr="SAM_1003.JPG"/>
          <p:cNvPicPr>
            <a:picLocks noChangeAspect="1"/>
          </p:cNvPicPr>
          <p:nvPr/>
        </p:nvPicPr>
        <p:blipFill>
          <a:blip r:embed="rId4" cstate="print"/>
          <a:srcRect l="16879" t="312"/>
          <a:stretch>
            <a:fillRect/>
          </a:stretch>
        </p:blipFill>
        <p:spPr>
          <a:xfrm rot="295870">
            <a:off x="4284090" y="3742279"/>
            <a:ext cx="2330543" cy="1572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9 Resim" descr="v201002022348190350548.fl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432325">
            <a:off x="4283968" y="108012"/>
            <a:ext cx="2160240" cy="1620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11 Resim" descr="n518808907_635917_2647.jpg"/>
          <p:cNvPicPr>
            <a:picLocks noChangeAspect="1"/>
          </p:cNvPicPr>
          <p:nvPr/>
        </p:nvPicPr>
        <p:blipFill>
          <a:blip r:embed="rId6" cstate="print"/>
          <a:srcRect l="9384" r="9291"/>
          <a:stretch>
            <a:fillRect/>
          </a:stretch>
        </p:blipFill>
        <p:spPr>
          <a:xfrm rot="21314580">
            <a:off x="6884786" y="1630945"/>
            <a:ext cx="1872208" cy="202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Metin kutusu"/>
          <p:cNvSpPr txBox="1"/>
          <p:nvPr/>
        </p:nvSpPr>
        <p:spPr>
          <a:xfrm rot="21313316">
            <a:off x="7253881" y="3798726"/>
            <a:ext cx="135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Ayşen Unur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2987824" y="908720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Betül Altay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4" name="13 Metin kutusu"/>
          <p:cNvSpPr txBox="1"/>
          <p:nvPr/>
        </p:nvSpPr>
        <p:spPr>
          <a:xfrm rot="237647">
            <a:off x="622620" y="3909669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Semih Özcan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5" name="14 Metin kutusu"/>
          <p:cNvSpPr txBox="1"/>
          <p:nvPr/>
        </p:nvSpPr>
        <p:spPr>
          <a:xfrm>
            <a:off x="2267744" y="458112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Murat Tonbuloğlu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8" name="17 Köşeleri Yuvarlanmış Dikdörtgen Belirtme Çizgisi"/>
          <p:cNvSpPr/>
          <p:nvPr/>
        </p:nvSpPr>
        <p:spPr>
          <a:xfrm>
            <a:off x="6948264" y="764704"/>
            <a:ext cx="1872208" cy="540640"/>
          </a:xfrm>
          <a:prstGeom prst="wedgeRoundRectCallout">
            <a:avLst>
              <a:gd name="adj1" fmla="val -15190"/>
              <a:gd name="adj2" fmla="val 1053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Metin kutusu"/>
          <p:cNvSpPr txBox="1"/>
          <p:nvPr/>
        </p:nvSpPr>
        <p:spPr>
          <a:xfrm>
            <a:off x="6948264" y="836712"/>
            <a:ext cx="181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Devil’s Advocate</a:t>
            </a:r>
            <a:endParaRPr lang="en-US"/>
          </a:p>
        </p:txBody>
      </p:sp>
      <p:sp>
        <p:nvSpPr>
          <p:cNvPr id="21" name="20 Köşeleri Yuvarlanmış Dikdörtgen Belirtme Çizgisi"/>
          <p:cNvSpPr/>
          <p:nvPr/>
        </p:nvSpPr>
        <p:spPr>
          <a:xfrm>
            <a:off x="7092280" y="4653136"/>
            <a:ext cx="1440160" cy="504056"/>
          </a:xfrm>
          <a:prstGeom prst="wedgeRoundRectCallout">
            <a:avLst>
              <a:gd name="adj1" fmla="val -79092"/>
              <a:gd name="adj2" fmla="val -5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Metin kutusu"/>
          <p:cNvSpPr txBox="1"/>
          <p:nvPr/>
        </p:nvSpPr>
        <p:spPr>
          <a:xfrm>
            <a:off x="7092280" y="4725144"/>
            <a:ext cx="143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initiator</a:t>
            </a:r>
            <a:endParaRPr lang="en-US"/>
          </a:p>
        </p:txBody>
      </p:sp>
      <p:sp>
        <p:nvSpPr>
          <p:cNvPr id="23" name="22 Köşeleri Yuvarlanmış Dikdörtgen Belirtme Çizgisi"/>
          <p:cNvSpPr/>
          <p:nvPr/>
        </p:nvSpPr>
        <p:spPr>
          <a:xfrm>
            <a:off x="2411760" y="404664"/>
            <a:ext cx="1080120" cy="360040"/>
          </a:xfrm>
          <a:prstGeom prst="wedgeRoundRectCallout">
            <a:avLst>
              <a:gd name="adj1" fmla="val 118013"/>
              <a:gd name="adj2" fmla="val 580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Metin kutusu"/>
          <p:cNvSpPr txBox="1"/>
          <p:nvPr/>
        </p:nvSpPr>
        <p:spPr>
          <a:xfrm>
            <a:off x="2411760" y="404664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Optimist</a:t>
            </a:r>
            <a:endParaRPr lang="en-US"/>
          </a:p>
        </p:txBody>
      </p:sp>
      <p:sp>
        <p:nvSpPr>
          <p:cNvPr id="25" name="24 Metin kutusu"/>
          <p:cNvSpPr txBox="1"/>
          <p:nvPr/>
        </p:nvSpPr>
        <p:spPr>
          <a:xfrm>
            <a:off x="251520" y="1124744"/>
            <a:ext cx="208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information seeker</a:t>
            </a:r>
            <a:endParaRPr lang="en-US"/>
          </a:p>
        </p:txBody>
      </p:sp>
      <p:sp>
        <p:nvSpPr>
          <p:cNvPr id="26" name="25 Köşeleri Yuvarlanmış Dikdörtgen Belirtme Çizgisi"/>
          <p:cNvSpPr/>
          <p:nvPr/>
        </p:nvSpPr>
        <p:spPr>
          <a:xfrm>
            <a:off x="251520" y="1124744"/>
            <a:ext cx="2016224" cy="432048"/>
          </a:xfrm>
          <a:prstGeom prst="wedgeRoundRectCallout">
            <a:avLst>
              <a:gd name="adj1" fmla="val 36995"/>
              <a:gd name="adj2" fmla="val 10128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1 million </a:t>
            </a:r>
            <a:r>
              <a:rPr lang="en-US" dirty="0" err="1" smtClean="0">
                <a:latin typeface="Algerian" pitchFamily="82" charset="0"/>
              </a:rPr>
              <a:t>dolar</a:t>
            </a:r>
            <a:r>
              <a:rPr lang="en-US" dirty="0" smtClean="0">
                <a:latin typeface="Algerian" pitchFamily="82" charset="0"/>
              </a:rPr>
              <a:t> question: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4" name="3 İçerik Yer Tutucusu" descr="Arama_Kurtarma_Bareti_355x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844824"/>
            <a:ext cx="3323174" cy="3744416"/>
          </a:xfrm>
        </p:spPr>
      </p:pic>
      <p:sp>
        <p:nvSpPr>
          <p:cNvPr id="11" name="10 Metin kutusu"/>
          <p:cNvSpPr txBox="1"/>
          <p:nvPr/>
        </p:nvSpPr>
        <p:spPr>
          <a:xfrm>
            <a:off x="5868144" y="3573016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End the Hank!</a:t>
            </a:r>
          </a:p>
          <a:p>
            <a:endParaRPr lang="en-US" sz="3200"/>
          </a:p>
        </p:txBody>
      </p:sp>
      <p:sp>
        <p:nvSpPr>
          <p:cNvPr id="12" name="11 Metin kutusu"/>
          <p:cNvSpPr txBox="1"/>
          <p:nvPr/>
        </p:nvSpPr>
        <p:spPr>
          <a:xfrm>
            <a:off x="683568" y="2564904"/>
            <a:ext cx="2880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How can search &amp;</a:t>
            </a:r>
          </a:p>
          <a:p>
            <a:endParaRPr lang="en-US" sz="3200" smtClean="0"/>
          </a:p>
          <a:p>
            <a:r>
              <a:rPr lang="en-US" sz="3200" smtClean="0"/>
              <a:t>the searched ??</a:t>
            </a:r>
            <a:endParaRPr lang="en-US" sz="3200"/>
          </a:p>
        </p:txBody>
      </p:sp>
      <p:sp>
        <p:nvSpPr>
          <p:cNvPr id="13" name="12 Metin kutusu"/>
          <p:cNvSpPr txBox="1"/>
          <p:nvPr/>
        </p:nvSpPr>
        <p:spPr>
          <a:xfrm>
            <a:off x="683568" y="3501008"/>
            <a:ext cx="3687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rescue teams rescue</a:t>
            </a:r>
            <a:endParaRPr lang="en-US" sz="3200"/>
          </a:p>
        </p:txBody>
      </p:sp>
      <p:sp>
        <p:nvSpPr>
          <p:cNvPr id="14" name="13 Metin kutusu"/>
          <p:cNvSpPr txBox="1"/>
          <p:nvPr/>
        </p:nvSpPr>
        <p:spPr>
          <a:xfrm>
            <a:off x="4788024" y="4149080"/>
            <a:ext cx="3851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320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3200" smtClean="0">
                <a:solidFill>
                  <a:srgbClr val="FFC000"/>
                </a:solidFill>
                <a:latin typeface="Algerian" pitchFamily="82" charset="0"/>
              </a:rPr>
              <a:t>L </a:t>
            </a:r>
            <a:r>
              <a:rPr lang="en-US" sz="3200" smtClean="0"/>
              <a:t>shows every way</a:t>
            </a:r>
            <a:endParaRPr lang="en-US" sz="3200"/>
          </a:p>
        </p:txBody>
      </p:sp>
      <p:sp>
        <p:nvSpPr>
          <p:cNvPr id="15" name="14 Metin kutusu"/>
          <p:cNvSpPr txBox="1"/>
          <p:nvPr/>
        </p:nvSpPr>
        <p:spPr>
          <a:xfrm>
            <a:off x="4283968" y="4797152"/>
            <a:ext cx="2395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you desire !..</a:t>
            </a:r>
            <a:endParaRPr lang="en-US" sz="3200"/>
          </a:p>
        </p:txBody>
      </p:sp>
      <p:sp>
        <p:nvSpPr>
          <p:cNvPr id="9" name="8 Metin kutusu"/>
          <p:cNvSpPr txBox="1"/>
          <p:nvPr/>
        </p:nvSpPr>
        <p:spPr>
          <a:xfrm>
            <a:off x="683568" y="2060848"/>
            <a:ext cx="259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 smtClean="0"/>
              <a:t>Tongue Twister:</a:t>
            </a:r>
            <a:endParaRPr lang="en-US" sz="2800" i="1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Search &amp; rescue teams</a:t>
            </a:r>
            <a:endParaRPr lang="en-US">
              <a:latin typeface="Algerian" pitchFamily="82" charset="0"/>
            </a:endParaRPr>
          </a:p>
        </p:txBody>
      </p:sp>
      <p:sp>
        <p:nvSpPr>
          <p:cNvPr id="8" name="7 İçerik Yer Tutucusu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en-US" dirty="0" smtClean="0"/>
              <a:t>Their performance is vital!</a:t>
            </a:r>
          </a:p>
          <a:p>
            <a:pPr>
              <a:buClr>
                <a:schemeClr val="accent1"/>
              </a:buClr>
            </a:pPr>
            <a:endParaRPr lang="en-US" dirty="0" smtClean="0"/>
          </a:p>
          <a:p>
            <a:pPr>
              <a:buClr>
                <a:schemeClr val="accent1"/>
              </a:buClr>
            </a:pPr>
            <a:r>
              <a:rPr lang="en-US" dirty="0" smtClean="0"/>
              <a:t>They need: time, point and direction to go.</a:t>
            </a:r>
          </a:p>
          <a:p>
            <a:pPr>
              <a:buClr>
                <a:schemeClr val="accent1"/>
              </a:buClr>
            </a:pPr>
            <a:endParaRPr lang="en-US" dirty="0" smtClean="0"/>
          </a:p>
          <a:p>
            <a:pPr>
              <a:buClr>
                <a:schemeClr val="accent1"/>
              </a:buClr>
            </a:pPr>
            <a:r>
              <a:rPr lang="en-US" dirty="0" smtClean="0"/>
              <a:t>They need to be encouraged, helped.</a:t>
            </a:r>
          </a:p>
          <a:p>
            <a:pPr>
              <a:buClr>
                <a:schemeClr val="accent1"/>
              </a:buClr>
            </a:pPr>
            <a:endParaRPr lang="en-US" dirty="0" smtClean="0"/>
          </a:p>
          <a:p>
            <a:pPr>
              <a:buClr>
                <a:schemeClr val="accent1"/>
              </a:buClr>
            </a:pPr>
            <a:r>
              <a:rPr lang="en-US" sz="3200" dirty="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3200" dirty="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3200" dirty="0" smtClean="0">
                <a:solidFill>
                  <a:srgbClr val="FFC000"/>
                </a:solidFill>
                <a:latin typeface="Algerian" pitchFamily="82" charset="0"/>
              </a:rPr>
              <a:t>L </a:t>
            </a:r>
            <a:r>
              <a:rPr lang="en-US" dirty="0" smtClean="0"/>
              <a:t>will help them.</a:t>
            </a:r>
            <a:endParaRPr lang="en-US" sz="3200" dirty="0" smtClean="0"/>
          </a:p>
          <a:p>
            <a:endParaRPr lang="en-US" dirty="0"/>
          </a:p>
        </p:txBody>
      </p:sp>
      <p:pic>
        <p:nvPicPr>
          <p:cNvPr id="5" name="4 Resim" descr="DAĞ-13.jpg"/>
          <p:cNvPicPr>
            <a:picLocks noChangeAspect="1"/>
          </p:cNvPicPr>
          <p:nvPr/>
        </p:nvPicPr>
        <p:blipFill>
          <a:blip r:embed="rId2" cstate="print">
            <a:biLevel thresh="50000"/>
          </a:blip>
          <a:stretch>
            <a:fillRect/>
          </a:stretch>
        </p:blipFill>
        <p:spPr>
          <a:xfrm>
            <a:off x="4659254" y="3636305"/>
            <a:ext cx="4484746" cy="322169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 answer: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said “Uncle Google enough already!”</a:t>
            </a:r>
          </a:p>
          <a:p>
            <a:pPr lvl="2"/>
            <a:r>
              <a:rPr lang="en-US" sz="2600" dirty="0" smtClean="0"/>
              <a:t>We said “No, it doesn’t help.”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asked “What is the difference?”</a:t>
            </a:r>
          </a:p>
          <a:p>
            <a:pPr lvl="2"/>
            <a:r>
              <a:rPr lang="en-US" sz="2600" dirty="0" smtClean="0"/>
              <a:t>We said “Join the adventure.”</a:t>
            </a:r>
          </a:p>
          <a:p>
            <a:pPr lvl="2"/>
            <a:endParaRPr lang="en-US" sz="2600" dirty="0" smtClean="0"/>
          </a:p>
          <a:p>
            <a:pPr lvl="2"/>
            <a:endParaRPr lang="en-US" sz="2600" dirty="0" smtClean="0"/>
          </a:p>
        </p:txBody>
      </p:sp>
      <p:sp>
        <p:nvSpPr>
          <p:cNvPr id="4" name="3 Metin kutusu"/>
          <p:cNvSpPr txBox="1"/>
          <p:nvPr/>
        </p:nvSpPr>
        <p:spPr>
          <a:xfrm>
            <a:off x="251520" y="5373216"/>
            <a:ext cx="82089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bird does not sing because he has the </a:t>
            </a:r>
            <a:r>
              <a:rPr lang="en-US" sz="2400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answer</a:t>
            </a:r>
            <a:r>
              <a:rPr 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 to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something</a:t>
            </a:r>
            <a:r>
              <a:rPr lang="en-US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, he sings because he has a song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Chinese Proverb</a:t>
            </a:r>
            <a:endParaRPr lang="en-US" sz="26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Resim" descr="Google-2.gif"/>
          <p:cNvPicPr>
            <a:picLocks noChangeAspect="1"/>
          </p:cNvPicPr>
          <p:nvPr/>
        </p:nvPicPr>
        <p:blipFill>
          <a:blip r:embed="rId2" cstate="print"/>
          <a:srcRect l="15728" t="2420" r="6265"/>
          <a:stretch>
            <a:fillRect/>
          </a:stretch>
        </p:blipFill>
        <p:spPr>
          <a:xfrm>
            <a:off x="323528" y="1916832"/>
            <a:ext cx="4392488" cy="4329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Metin kutusu"/>
          <p:cNvSpPr txBox="1"/>
          <p:nvPr/>
        </p:nvSpPr>
        <p:spPr>
          <a:xfrm>
            <a:off x="467544" y="1268760"/>
            <a:ext cx="6696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u="sng" dirty="0" smtClean="0"/>
              <a:t>What Google Earth and </a:t>
            </a:r>
            <a:r>
              <a:rPr lang="tr-TR" sz="2600" u="sng" dirty="0" smtClean="0"/>
              <a:t>‘</a:t>
            </a:r>
            <a:r>
              <a:rPr lang="en-US" sz="2600" u="sng" dirty="0" smtClean="0"/>
              <a:t>derivatives</a:t>
            </a:r>
            <a:r>
              <a:rPr lang="tr-TR" sz="2600" u="sng" dirty="0" smtClean="0"/>
              <a:t>’</a:t>
            </a:r>
            <a:r>
              <a:rPr lang="en-US" sz="2600" u="sng" dirty="0" smtClean="0"/>
              <a:t> do:</a:t>
            </a:r>
            <a:endParaRPr lang="en-US" sz="2600" u="sng" dirty="0"/>
          </a:p>
        </p:txBody>
      </p:sp>
      <p:sp>
        <p:nvSpPr>
          <p:cNvPr id="11" name="9 İçerik Yer Tutucusu"/>
          <p:cNvSpPr txBox="1">
            <a:spLocks/>
          </p:cNvSpPr>
          <p:nvPr/>
        </p:nvSpPr>
        <p:spPr>
          <a:xfrm>
            <a:off x="5004048" y="2060848"/>
            <a:ext cx="3682752" cy="41764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Paths on road</a:t>
            </a: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Dozen’s of </a:t>
            </a:r>
            <a:r>
              <a:rPr lang="en-US" sz="2600" dirty="0" smtClean="0"/>
              <a:t>different path</a:t>
            </a:r>
            <a:endParaRPr lang="tr-TR" sz="26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 smtClean="0"/>
              <a:t>Possibly shortest path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 smtClean="0"/>
              <a:t>Independent from vehicle type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paths on surface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kutusu"/>
          <p:cNvSpPr txBox="1"/>
          <p:nvPr/>
        </p:nvSpPr>
        <p:spPr>
          <a:xfrm>
            <a:off x="683568" y="1268760"/>
            <a:ext cx="2978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u="sng" dirty="0" smtClean="0"/>
              <a:t>What </a:t>
            </a:r>
            <a:r>
              <a:rPr lang="en-US" sz="3200" u="sng" dirty="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3200" u="sng" dirty="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3200" u="sng" dirty="0" smtClean="0">
                <a:solidFill>
                  <a:srgbClr val="FFC000"/>
                </a:solidFill>
                <a:latin typeface="Algerian" pitchFamily="82" charset="0"/>
              </a:rPr>
              <a:t>L</a:t>
            </a:r>
            <a:r>
              <a:rPr lang="en-US" sz="2600" u="sng" dirty="0" smtClean="0">
                <a:solidFill>
                  <a:srgbClr val="FFC000"/>
                </a:solidFill>
                <a:latin typeface="Algerian" pitchFamily="82" charset="0"/>
              </a:rPr>
              <a:t> </a:t>
            </a:r>
            <a:r>
              <a:rPr lang="en-US" sz="2600" u="sng" dirty="0" smtClean="0"/>
              <a:t>will do: </a:t>
            </a:r>
            <a:endParaRPr lang="en-US" sz="2600" u="sng" dirty="0"/>
          </a:p>
        </p:txBody>
      </p:sp>
      <p:sp>
        <p:nvSpPr>
          <p:cNvPr id="13" name="9 İçerik Yer Tutucusu"/>
          <p:cNvSpPr txBox="1">
            <a:spLocks/>
          </p:cNvSpPr>
          <p:nvPr/>
        </p:nvSpPr>
        <p:spPr>
          <a:xfrm>
            <a:off x="539552" y="2204864"/>
            <a:ext cx="3538736" cy="41764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tr-TR" sz="2600" dirty="0" smtClean="0">
                <a:latin typeface="+mj-lt"/>
              </a:rPr>
              <a:t>3</a:t>
            </a:r>
            <a:r>
              <a:rPr lang="tr-TR" sz="2600" dirty="0" smtClean="0"/>
              <a:t>D </a:t>
            </a:r>
            <a:r>
              <a:rPr lang="tr-TR" sz="2600" dirty="0" err="1" smtClean="0"/>
              <a:t>map</a:t>
            </a:r>
            <a:endParaRPr lang="tr-TR" sz="2600" dirty="0" smtClean="0"/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 smtClean="0"/>
              <a:t>Paths on land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Countless different paths</a:t>
            </a: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 smtClean="0"/>
              <a:t>Fastest path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2600" dirty="0" smtClean="0"/>
              <a:t>Depends on vehicle &amp; weather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600" dirty="0" smtClean="0"/>
              <a:t>Paths for also air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5 İçerik Yer Tutucusu" descr="bluemlisalp-on-google-earth_l.jpg"/>
          <p:cNvPicPr>
            <a:picLocks noChangeAspect="1"/>
          </p:cNvPicPr>
          <p:nvPr/>
        </p:nvPicPr>
        <p:blipFill>
          <a:blip r:embed="rId2" cstate="print"/>
          <a:srcRect t="4921" r="47811" b="14695"/>
          <a:stretch>
            <a:fillRect/>
          </a:stretch>
        </p:blipFill>
        <p:spPr>
          <a:xfrm>
            <a:off x="4211960" y="2060848"/>
            <a:ext cx="4063740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tools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New generation mobile devices are something; </a:t>
            </a:r>
          </a:p>
          <a:p>
            <a:pPr lvl="1"/>
            <a:r>
              <a:rPr lang="en-US" dirty="0" smtClean="0"/>
              <a:t>…having touch-operated monitors. </a:t>
            </a:r>
          </a:p>
          <a:p>
            <a:pPr lvl="1"/>
            <a:r>
              <a:rPr lang="en-US" dirty="0" smtClean="0"/>
              <a:t>…preferably having Android OS.</a:t>
            </a:r>
          </a:p>
          <a:p>
            <a:pPr lvl="1"/>
            <a:r>
              <a:rPr lang="en-US" dirty="0" smtClean="0"/>
              <a:t>…useful.</a:t>
            </a:r>
          </a:p>
          <a:p>
            <a:pPr lvl="1"/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Digital Terrain Elevation Data (DTED) type map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3 Metin kutusu"/>
          <p:cNvSpPr txBox="1"/>
          <p:nvPr/>
        </p:nvSpPr>
        <p:spPr>
          <a:xfrm>
            <a:off x="323528" y="5661248"/>
            <a:ext cx="848039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Children</a:t>
            </a:r>
            <a:r>
              <a:rPr lang="en-US" sz="2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 and fools </a:t>
            </a:r>
            <a:r>
              <a:rPr lang="en-US" sz="2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shouldn't</a:t>
            </a:r>
            <a:r>
              <a:rPr lang="en-US" sz="2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 play with edged </a:t>
            </a:r>
            <a:r>
              <a:rPr lang="en-US" sz="26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tools</a:t>
            </a:r>
            <a:r>
              <a:rPr lang="en-US" sz="2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/>
            <a:r>
              <a:rPr 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itchFamily="34" charset="0"/>
                <a:cs typeface="Tahoma" pitchFamily="34" charset="0"/>
              </a:rPr>
              <a:t>Chinese Proverb</a:t>
            </a:r>
            <a:endParaRPr lang="en-US" sz="2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Interface 1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4" name="3 İçerik Yer Tutucusu" descr="interfac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6907892" cy="5143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lgerian" pitchFamily="82" charset="0"/>
              </a:rPr>
              <a:t>Extreme sports</a:t>
            </a:r>
            <a:endParaRPr lang="en-US">
              <a:latin typeface="Algerian" pitchFamily="82" charset="0"/>
            </a:endParaRPr>
          </a:p>
        </p:txBody>
      </p:sp>
      <p:pic>
        <p:nvPicPr>
          <p:cNvPr id="4" name="3 İçerik Yer Tutucusu" descr="climbing-the-mountain-coloring-pa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980728"/>
            <a:ext cx="2304256" cy="2544131"/>
          </a:xfrm>
        </p:spPr>
      </p:pic>
      <p:pic>
        <p:nvPicPr>
          <p:cNvPr id="6" name="5 Resim" descr="cizikaya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333378"/>
            <a:ext cx="2871050" cy="3524622"/>
          </a:xfrm>
          <a:prstGeom prst="rect">
            <a:avLst/>
          </a:prstGeom>
        </p:spPr>
      </p:pic>
      <p:pic>
        <p:nvPicPr>
          <p:cNvPr id="8" name="7 Resim" descr="camping_00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3710859"/>
            <a:ext cx="3707904" cy="3147141"/>
          </a:xfrm>
          <a:prstGeom prst="rect">
            <a:avLst/>
          </a:prstGeom>
        </p:spPr>
      </p:pic>
      <p:pic>
        <p:nvPicPr>
          <p:cNvPr id="5" name="4 Resim" descr="1207432106921685105technical rock climbing white.svg.m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2276872"/>
            <a:ext cx="2374409" cy="237440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Interface</a:t>
            </a:r>
            <a:r>
              <a:rPr lang="tr-TR" dirty="0" smtClean="0">
                <a:latin typeface="Algerian" pitchFamily="82" charset="0"/>
              </a:rPr>
              <a:t> 2</a:t>
            </a:r>
            <a:endParaRPr lang="tr-TR" dirty="0">
              <a:latin typeface="Algerian" pitchFamily="82" charset="0"/>
            </a:endParaRPr>
          </a:p>
        </p:txBody>
      </p:sp>
      <p:pic>
        <p:nvPicPr>
          <p:cNvPr id="4" name="3 İçerik Yer Tutucusu" descr="interfac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200800" cy="5361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Interface</a:t>
            </a:r>
            <a:r>
              <a:rPr lang="tr-TR" dirty="0" smtClean="0">
                <a:latin typeface="Algerian" pitchFamily="82" charset="0"/>
              </a:rPr>
              <a:t> 3</a:t>
            </a:r>
            <a:endParaRPr lang="tr-TR" dirty="0">
              <a:latin typeface="Algerian" pitchFamily="82" charset="0"/>
            </a:endParaRPr>
          </a:p>
        </p:txBody>
      </p:sp>
      <p:pic>
        <p:nvPicPr>
          <p:cNvPr id="4" name="3 İçerik Yer Tutucusu" descr="interfac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246" y="1935163"/>
            <a:ext cx="6477507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Interface 4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4" name="3 İçerik Yer Tutucusu" descr="interfac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7128792" cy="5308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Road so Far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Requirement specifications</a:t>
            </a:r>
          </a:p>
          <a:p>
            <a:endParaRPr lang="en-US" smtClean="0"/>
          </a:p>
          <a:p>
            <a:r>
              <a:rPr lang="en-US" smtClean="0"/>
              <a:t>Creating conceptual design</a:t>
            </a:r>
          </a:p>
          <a:p>
            <a:endParaRPr lang="en-US" smtClean="0"/>
          </a:p>
          <a:p>
            <a:r>
              <a:rPr lang="en-US" smtClean="0"/>
              <a:t>Creating Android application</a:t>
            </a:r>
          </a:p>
          <a:p>
            <a:endParaRPr lang="en-US" smtClean="0"/>
          </a:p>
          <a:p>
            <a:r>
              <a:rPr lang="en-US" smtClean="0"/>
              <a:t>OpenGL ES research</a:t>
            </a:r>
            <a:endParaRPr lang="en-US"/>
          </a:p>
        </p:txBody>
      </p:sp>
      <p:sp>
        <p:nvSpPr>
          <p:cNvPr id="4" name="3 Metin kutusu"/>
          <p:cNvSpPr txBox="1"/>
          <p:nvPr/>
        </p:nvSpPr>
        <p:spPr>
          <a:xfrm>
            <a:off x="395536" y="5877272"/>
            <a:ext cx="823456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To </a:t>
            </a:r>
            <a:r>
              <a:rPr lang="en-US" sz="2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know the </a:t>
            </a:r>
            <a:r>
              <a:rPr lang="en-US" sz="2600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road</a:t>
            </a:r>
            <a:r>
              <a:rPr lang="en-US" sz="2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ahead, ask those coming back</a:t>
            </a:r>
            <a:r>
              <a:rPr lang="en-US" sz="2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6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ahoma" pitchFamily="34" charset="0"/>
                <a:cs typeface="Tahoma" pitchFamily="34" charset="0"/>
              </a:rPr>
              <a:t>Chinese Proverb</a:t>
            </a:r>
            <a:endParaRPr lang="en-US" sz="2600" b="1" dirty="0">
              <a:solidFill>
                <a:schemeClr val="tx1">
                  <a:lumMod val="65000"/>
                  <a:lumOff val="3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Resim" descr="d0ef_back_to_the_future_mark1_delori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692696"/>
            <a:ext cx="1760984" cy="1760984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Back to the Future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6" name="5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Till the end of this semester: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Integrate OpenGL ES libraries to Android</a:t>
            </a:r>
          </a:p>
          <a:p>
            <a:pPr lvl="1"/>
            <a:r>
              <a:rPr lang="en-US" dirty="0" smtClean="0"/>
              <a:t>Create sample images, showing  them on tablet screen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Next semester: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 </a:t>
            </a:r>
            <a:r>
              <a:rPr lang="tr-TR" dirty="0" err="1" smtClean="0"/>
              <a:t>visual</a:t>
            </a:r>
            <a:r>
              <a:rPr lang="tr-TR" dirty="0" smtClean="0"/>
              <a:t> </a:t>
            </a:r>
            <a:r>
              <a:rPr lang="en-US" dirty="0" smtClean="0">
                <a:latin typeface="+mj-lt"/>
              </a:rPr>
              <a:t>3</a:t>
            </a:r>
            <a:r>
              <a:rPr lang="en-US" dirty="0" smtClean="0"/>
              <a:t>D map by using DTED</a:t>
            </a:r>
          </a:p>
          <a:p>
            <a:pPr lvl="1"/>
            <a:r>
              <a:rPr lang="en-US" dirty="0" smtClean="0"/>
              <a:t>Algorithms for target area and fastest path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latin typeface="Algerian" pitchFamily="82" charset="0"/>
              </a:rPr>
              <a:t>Special Thanks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Charles </a:t>
            </a:r>
            <a:r>
              <a:rPr lang="tr-TR" dirty="0" err="1" smtClean="0"/>
              <a:t>Duell</a:t>
            </a:r>
            <a:endParaRPr lang="tr-TR" dirty="0" smtClean="0"/>
          </a:p>
          <a:p>
            <a:endParaRPr lang="tr-TR" dirty="0" smtClean="0"/>
          </a:p>
          <a:p>
            <a:r>
              <a:rPr lang="en-US" dirty="0" smtClean="0"/>
              <a:t>James Broughton</a:t>
            </a:r>
          </a:p>
          <a:p>
            <a:endParaRPr lang="en-US" dirty="0" smtClean="0"/>
          </a:p>
          <a:p>
            <a:r>
              <a:rPr lang="en-US" dirty="0" smtClean="0"/>
              <a:t>Henry Ford</a:t>
            </a:r>
          </a:p>
          <a:p>
            <a:endParaRPr lang="en-US" dirty="0" smtClean="0"/>
          </a:p>
          <a:p>
            <a:r>
              <a:rPr lang="en-US" dirty="0" smtClean="0"/>
              <a:t>The Doors</a:t>
            </a:r>
          </a:p>
          <a:p>
            <a:endParaRPr lang="en-US" dirty="0" smtClean="0"/>
          </a:p>
          <a:p>
            <a:r>
              <a:rPr lang="en-US" dirty="0" smtClean="0"/>
              <a:t>Chinese ancestors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		…for their wonderful words.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question-mar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980728"/>
            <a:ext cx="5150870" cy="4389437"/>
          </a:xfrm>
        </p:spPr>
      </p:pic>
      <p:sp>
        <p:nvSpPr>
          <p:cNvPr id="5" name="4 Metin kutusu"/>
          <p:cNvSpPr txBox="1"/>
          <p:nvPr/>
        </p:nvSpPr>
        <p:spPr>
          <a:xfrm>
            <a:off x="0" y="5085184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60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This is the end beautiful friend(s) </a:t>
            </a:r>
            <a:r>
              <a:rPr lang="en-US" sz="260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r>
              <a:rPr lang="en-US" sz="2600" b="1" smtClean="0">
                <a:ea typeface="Tahoma" pitchFamily="34" charset="0"/>
                <a:cs typeface="Tahoma" pitchFamily="34" charset="0"/>
              </a:rPr>
              <a:t>							The Doors</a:t>
            </a:r>
            <a:endParaRPr lang="en-US" sz="2600" b="1"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Adventure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“  </a:t>
            </a:r>
            <a:r>
              <a:rPr lang="en-US" dirty="0" err="1" smtClean="0"/>
              <a:t>ilda</a:t>
            </a:r>
            <a:r>
              <a:rPr lang="en-US" dirty="0" smtClean="0"/>
              <a:t>”?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395536" y="5589240"/>
            <a:ext cx="76469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/* I hope there’s lots of food in our next </a:t>
            </a:r>
            <a:r>
              <a:rPr lang="en-US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adventure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James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Broughton</a:t>
            </a: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Adventure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“  </a:t>
            </a:r>
            <a:r>
              <a:rPr lang="en-US" dirty="0" err="1" smtClean="0"/>
              <a:t>ilda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There comes the final Question, coming soon.</a:t>
            </a:r>
          </a:p>
          <a:p>
            <a:endParaRPr lang="en-US" dirty="0"/>
          </a:p>
        </p:txBody>
      </p:sp>
      <p:sp>
        <p:nvSpPr>
          <p:cNvPr id="5" name="4 Metin kutusu"/>
          <p:cNvSpPr txBox="1"/>
          <p:nvPr/>
        </p:nvSpPr>
        <p:spPr>
          <a:xfrm>
            <a:off x="395536" y="5589240"/>
            <a:ext cx="76469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 hope there’s lots of food in our next </a:t>
            </a:r>
            <a:r>
              <a:rPr lang="en-US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adventure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James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Broughton</a:t>
            </a: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Resim" descr="diabetesbluecirc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861048"/>
            <a:ext cx="504056" cy="504056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Adventure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“  </a:t>
            </a:r>
            <a:r>
              <a:rPr lang="en-US" dirty="0" err="1" smtClean="0"/>
              <a:t>ilda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There comes the final Question, coming soon.</a:t>
            </a:r>
          </a:p>
          <a:p>
            <a:r>
              <a:rPr lang="en-US" dirty="0" smtClean="0"/>
              <a:t>“Is that your final answer?”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A: </a:t>
            </a:r>
            <a:r>
              <a:rPr lang="en-US" i="1" dirty="0" smtClean="0"/>
              <a:t>Everything that can be invented has been invented</a:t>
            </a:r>
            <a:r>
              <a:rPr lang="tr-TR" i="1" dirty="0" smtClean="0"/>
              <a:t>.</a:t>
            </a:r>
            <a:endParaRPr lang="en-US" i="1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B: </a:t>
            </a:r>
            <a:r>
              <a:rPr lang="en-US" i="1" dirty="0" smtClean="0"/>
              <a:t>Yes, we can!</a:t>
            </a:r>
            <a:r>
              <a:rPr lang="en-US" dirty="0" smtClean="0"/>
              <a:t>          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2800" dirty="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2800" dirty="0" smtClean="0">
                <a:solidFill>
                  <a:srgbClr val="FFC000"/>
                </a:solidFill>
                <a:latin typeface="Algerian" pitchFamily="82" charset="0"/>
              </a:rPr>
              <a:t>L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395536" y="5589240"/>
            <a:ext cx="76469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 hope there’s lots of food in our next </a:t>
            </a:r>
            <a:r>
              <a:rPr lang="en-US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adventure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James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Broughton</a:t>
            </a: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7 Resim" descr="huge-right-arro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933056"/>
            <a:ext cx="588932" cy="360040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6876256" y="3789040"/>
            <a:ext cx="183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(</a:t>
            </a:r>
            <a:r>
              <a:rPr lang="tr-TR" b="1" dirty="0" smtClean="0"/>
              <a:t>Charles </a:t>
            </a:r>
            <a:r>
              <a:rPr lang="tr-TR" b="1" dirty="0" err="1" smtClean="0"/>
              <a:t>Duell</a:t>
            </a:r>
            <a:r>
              <a:rPr lang="tr-TR" dirty="0" smtClean="0"/>
              <a:t>)</a:t>
            </a:r>
            <a:endParaRPr lang="tr-T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Resim" descr="diabetesbluecirc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861048"/>
            <a:ext cx="504056" cy="504056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Adventure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“  </a:t>
            </a:r>
            <a:r>
              <a:rPr lang="en-US" dirty="0" err="1" smtClean="0"/>
              <a:t>ilda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There comes the final Question, coming soon.</a:t>
            </a:r>
          </a:p>
          <a:p>
            <a:r>
              <a:rPr lang="en-US" dirty="0" smtClean="0"/>
              <a:t>“Is that your final answer?”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A: </a:t>
            </a:r>
            <a:r>
              <a:rPr lang="en-US" i="1" dirty="0" smtClean="0"/>
              <a:t>Everything that can be invented has been invented</a:t>
            </a:r>
            <a:r>
              <a:rPr lang="tr-TR" i="1" dirty="0" smtClean="0"/>
              <a:t>.</a:t>
            </a:r>
            <a:endParaRPr lang="en-US" i="1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B: </a:t>
            </a:r>
            <a:r>
              <a:rPr lang="en-US" i="1" dirty="0" smtClean="0"/>
              <a:t>Yes, we can!</a:t>
            </a:r>
            <a:r>
              <a:rPr lang="en-US" dirty="0" smtClean="0"/>
              <a:t>          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2800" dirty="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2800" dirty="0" smtClean="0">
                <a:solidFill>
                  <a:srgbClr val="FFC000"/>
                </a:solidFill>
                <a:latin typeface="Algerian" pitchFamily="82" charset="0"/>
              </a:rPr>
              <a:t>L</a:t>
            </a:r>
          </a:p>
          <a:p>
            <a:r>
              <a:rPr lang="en-US" dirty="0" smtClean="0"/>
              <a:t>Interface Illustrations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395536" y="5589240"/>
            <a:ext cx="76469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 hope there’s lots of food in our next </a:t>
            </a:r>
            <a:r>
              <a:rPr lang="en-US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adventure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James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Broughton</a:t>
            </a: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7 Resim" descr="huge-right-arro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933056"/>
            <a:ext cx="588932" cy="360040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6876256" y="3789040"/>
            <a:ext cx="183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(</a:t>
            </a:r>
            <a:r>
              <a:rPr lang="tr-TR" b="1" dirty="0" smtClean="0"/>
              <a:t>Charles </a:t>
            </a:r>
            <a:r>
              <a:rPr lang="tr-TR" b="1" dirty="0" err="1" smtClean="0"/>
              <a:t>Duell</a:t>
            </a:r>
            <a:r>
              <a:rPr lang="tr-TR" dirty="0" smtClean="0"/>
              <a:t>)</a:t>
            </a:r>
            <a:endParaRPr lang="tr-T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Resim" descr="diabetesbluecirc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861048"/>
            <a:ext cx="504056" cy="504056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Adventure</a:t>
            </a:r>
            <a:endParaRPr lang="en-US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“  </a:t>
            </a:r>
            <a:r>
              <a:rPr lang="en-US" dirty="0" err="1" smtClean="0"/>
              <a:t>ilda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There comes the final Question, coming soon.</a:t>
            </a:r>
          </a:p>
          <a:p>
            <a:r>
              <a:rPr lang="en-US" dirty="0" smtClean="0"/>
              <a:t>“Is that your final answer?”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A: </a:t>
            </a:r>
            <a:r>
              <a:rPr lang="en-US" i="1" dirty="0" smtClean="0"/>
              <a:t>Everything that can be invented has been invented</a:t>
            </a:r>
            <a:r>
              <a:rPr lang="tr-TR" i="1" dirty="0" smtClean="0"/>
              <a:t>.</a:t>
            </a:r>
            <a:endParaRPr lang="en-US" i="1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B: </a:t>
            </a:r>
            <a:r>
              <a:rPr lang="en-US" i="1" dirty="0" smtClean="0"/>
              <a:t>Yes, we can!</a:t>
            </a:r>
            <a:r>
              <a:rPr lang="en-US" dirty="0" smtClean="0"/>
              <a:t>          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F</a:t>
            </a:r>
            <a:r>
              <a:rPr lang="en-US" sz="2800" dirty="0" smtClean="0">
                <a:solidFill>
                  <a:schemeClr val="accent2"/>
                </a:solidFill>
                <a:latin typeface="Algerian" pitchFamily="82" charset="0"/>
              </a:rPr>
              <a:t>T</a:t>
            </a:r>
            <a:r>
              <a:rPr lang="en-US" sz="2800" dirty="0" smtClean="0">
                <a:solidFill>
                  <a:srgbClr val="FFC000"/>
                </a:solidFill>
                <a:latin typeface="Algerian" pitchFamily="82" charset="0"/>
              </a:rPr>
              <a:t>L</a:t>
            </a:r>
          </a:p>
          <a:p>
            <a:r>
              <a:rPr lang="en-US" dirty="0" smtClean="0"/>
              <a:t>Interface Illustrations</a:t>
            </a:r>
          </a:p>
          <a:p>
            <a:r>
              <a:rPr lang="en-US" dirty="0" smtClean="0"/>
              <a:t>Back to the Future (movie?)</a:t>
            </a:r>
            <a:endParaRPr lang="en-US" dirty="0"/>
          </a:p>
        </p:txBody>
      </p:sp>
      <p:sp>
        <p:nvSpPr>
          <p:cNvPr id="5" name="4 Metin kutusu"/>
          <p:cNvSpPr txBox="1"/>
          <p:nvPr/>
        </p:nvSpPr>
        <p:spPr>
          <a:xfrm>
            <a:off x="395536" y="5589240"/>
            <a:ext cx="76469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 hope there’s lots of food in our next </a:t>
            </a:r>
            <a:r>
              <a:rPr lang="en-US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adventure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*/</a:t>
            </a:r>
          </a:p>
          <a:p>
            <a:pPr algn="r"/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James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Tahoma" pitchFamily="34" charset="0"/>
                <a:cs typeface="Tahoma" pitchFamily="34" charset="0"/>
              </a:rPr>
              <a:t>Broughton</a:t>
            </a:r>
            <a:endParaRPr lang="en-US" sz="2600" b="1" dirty="0">
              <a:solidFill>
                <a:schemeClr val="tx1">
                  <a:lumMod val="85000"/>
                  <a:lumOff val="15000"/>
                </a:schemeClr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7 Resim" descr="huge-right-arrow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3933056"/>
            <a:ext cx="588932" cy="360040"/>
          </a:xfrm>
          <a:prstGeom prst="rect">
            <a:avLst/>
          </a:prstGeom>
        </p:spPr>
      </p:pic>
      <p:sp>
        <p:nvSpPr>
          <p:cNvPr id="10" name="9 Metin kutusu"/>
          <p:cNvSpPr txBox="1"/>
          <p:nvPr/>
        </p:nvSpPr>
        <p:spPr>
          <a:xfrm>
            <a:off x="6876256" y="3789040"/>
            <a:ext cx="183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(</a:t>
            </a:r>
            <a:r>
              <a:rPr lang="tr-TR" b="1" dirty="0" smtClean="0"/>
              <a:t>Charles </a:t>
            </a:r>
            <a:r>
              <a:rPr lang="tr-TR" b="1" dirty="0" err="1" smtClean="0"/>
              <a:t>Duell</a:t>
            </a:r>
            <a:r>
              <a:rPr lang="tr-TR" dirty="0" smtClean="0"/>
              <a:t>)</a:t>
            </a:r>
            <a:endParaRPr lang="tr-T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23928" y="2204864"/>
            <a:ext cx="4042792" cy="1215008"/>
          </a:xfrm>
        </p:spPr>
        <p:txBody>
          <a:bodyPr>
            <a:normAutofit/>
          </a:bodyPr>
          <a:lstStyle/>
          <a:p>
            <a:r>
              <a:rPr lang="en-US" sz="7200" smtClean="0">
                <a:latin typeface="Algerian" pitchFamily="82" charset="0"/>
              </a:rPr>
              <a:t>ilda</a:t>
            </a:r>
            <a:endParaRPr lang="en-US" sz="720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5445224"/>
            <a:ext cx="8229600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Coming together is a beginning; keeping together is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 progress; working together is success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Henry Ford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23928" y="2204864"/>
            <a:ext cx="4042792" cy="1215008"/>
          </a:xfrm>
        </p:spPr>
        <p:txBody>
          <a:bodyPr>
            <a:normAutofit/>
          </a:bodyPr>
          <a:lstStyle/>
          <a:p>
            <a:r>
              <a:rPr lang="en-US" sz="7200" smtClean="0">
                <a:latin typeface="Algerian" pitchFamily="82" charset="0"/>
              </a:rPr>
              <a:t>ilda</a:t>
            </a:r>
            <a:endParaRPr lang="en-US" sz="7200">
              <a:latin typeface="Algerian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5445224"/>
            <a:ext cx="8229600" cy="1656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/*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Coming together is a beginning; keeping together is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	 progress; working together is success</a:t>
            </a:r>
            <a:r>
              <a:rPr lang="en-US" sz="2400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*/</a:t>
            </a:r>
          </a:p>
          <a:p>
            <a:pPr algn="r">
              <a:buNone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Henry Ford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/>
          </a:p>
        </p:txBody>
      </p:sp>
      <p:pic>
        <p:nvPicPr>
          <p:cNvPr id="12" name="11 Resim" descr="n518808907_635917_2647.jpg"/>
          <p:cNvPicPr>
            <a:picLocks noChangeAspect="1"/>
          </p:cNvPicPr>
          <p:nvPr/>
        </p:nvPicPr>
        <p:blipFill>
          <a:blip r:embed="rId3" cstate="print"/>
          <a:srcRect l="9384" r="9291"/>
          <a:stretch>
            <a:fillRect/>
          </a:stretch>
        </p:blipFill>
        <p:spPr>
          <a:xfrm rot="21314580">
            <a:off x="6884786" y="1630945"/>
            <a:ext cx="1872208" cy="20200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Metin kutusu"/>
          <p:cNvSpPr txBox="1"/>
          <p:nvPr/>
        </p:nvSpPr>
        <p:spPr>
          <a:xfrm rot="21313316">
            <a:off x="7253881" y="3798726"/>
            <a:ext cx="1351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Baskerville Old Face" pitchFamily="18" charset="0"/>
              </a:rPr>
              <a:t>Ayşen Unur</a:t>
            </a:r>
            <a:endParaRPr lang="en-US">
              <a:latin typeface="Baskerville Old Face" pitchFamily="18" charset="0"/>
            </a:endParaRPr>
          </a:p>
        </p:txBody>
      </p:sp>
      <p:sp>
        <p:nvSpPr>
          <p:cNvPr id="18" name="17 Köşeleri Yuvarlanmış Dikdörtgen Belirtme Çizgisi"/>
          <p:cNvSpPr/>
          <p:nvPr/>
        </p:nvSpPr>
        <p:spPr>
          <a:xfrm>
            <a:off x="6948264" y="764704"/>
            <a:ext cx="1872208" cy="540640"/>
          </a:xfrm>
          <a:prstGeom prst="wedgeRoundRectCallout">
            <a:avLst>
              <a:gd name="adj1" fmla="val -15190"/>
              <a:gd name="adj2" fmla="val 1053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Metin kutusu"/>
          <p:cNvSpPr txBox="1"/>
          <p:nvPr/>
        </p:nvSpPr>
        <p:spPr>
          <a:xfrm>
            <a:off x="6948264" y="836712"/>
            <a:ext cx="1812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Devil’s Advocate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804</TotalTime>
  <Words>639</Words>
  <Application>Microsoft Office PowerPoint</Application>
  <PresentationFormat>Ekran Gösterisi (4:3)</PresentationFormat>
  <Paragraphs>171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27" baseType="lpstr">
      <vt:lpstr>Akış</vt:lpstr>
      <vt:lpstr>Find The Lost</vt:lpstr>
      <vt:lpstr>Extreme sports</vt:lpstr>
      <vt:lpstr>Adventure</vt:lpstr>
      <vt:lpstr>Adventure</vt:lpstr>
      <vt:lpstr>Adventure</vt:lpstr>
      <vt:lpstr>Adventure</vt:lpstr>
      <vt:lpstr>Adventure</vt:lpstr>
      <vt:lpstr>ilda</vt:lpstr>
      <vt:lpstr>ilda</vt:lpstr>
      <vt:lpstr>ilda</vt:lpstr>
      <vt:lpstr>ilda</vt:lpstr>
      <vt:lpstr>ilda</vt:lpstr>
      <vt:lpstr>1 million dolar question:</vt:lpstr>
      <vt:lpstr>Search &amp; rescue teams</vt:lpstr>
      <vt:lpstr>The answer:</vt:lpstr>
      <vt:lpstr>Slayt 16</vt:lpstr>
      <vt:lpstr>Slayt 17</vt:lpstr>
      <vt:lpstr>tools</vt:lpstr>
      <vt:lpstr>Interface 1</vt:lpstr>
      <vt:lpstr>Interface 2</vt:lpstr>
      <vt:lpstr>Interface 3</vt:lpstr>
      <vt:lpstr>Interface 4</vt:lpstr>
      <vt:lpstr>Road so Far</vt:lpstr>
      <vt:lpstr>Back to the Future</vt:lpstr>
      <vt:lpstr>Special Thanks</vt:lpstr>
      <vt:lpstr>Slayt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The Lost</dc:title>
  <dc:creator>Murat</dc:creator>
  <cp:lastModifiedBy>Murat</cp:lastModifiedBy>
  <cp:revision>28</cp:revision>
  <dcterms:created xsi:type="dcterms:W3CDTF">2011-12-17T19:36:01Z</dcterms:created>
  <dcterms:modified xsi:type="dcterms:W3CDTF">2012-03-17T12:03:37Z</dcterms:modified>
</cp:coreProperties>
</file>