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oppins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17D"/>
    <a:srgbClr val="FE4748"/>
    <a:srgbClr val="37CC6D"/>
    <a:srgbClr val="584453"/>
    <a:srgbClr val="3E3D56"/>
    <a:srgbClr val="D7DAE2"/>
    <a:srgbClr val="4C4C78"/>
    <a:srgbClr val="B71614"/>
    <a:srgbClr val="F3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3AF736-F8BE-4BA7-855C-340EC911F49B}">
  <a:tblStyle styleId="{9C3AF736-F8BE-4BA7-855C-340EC911F4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2"/>
  </p:normalViewPr>
  <p:slideViewPr>
    <p:cSldViewPr snapToGrid="0" snapToObjects="1">
      <p:cViewPr varScale="1">
        <p:scale>
          <a:sx n="120" d="100"/>
          <a:sy n="120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9C55-A162-E742-9C14-CD25BB84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1AE47-8041-1B41-837E-AA7690AA2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28B0-4EFA-984F-BA6D-E73772D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112AE-06C4-1447-B0C6-A556F16D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D968-50ED-ED41-A2E4-E9D59967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21236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F5B5-B019-7A4F-8110-DA95D55B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45BB9-C6CA-E849-B6F3-C1A529C66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67C3-7D41-1145-AAA4-6871967D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C127-ECF6-9142-8CE5-FA2E94FE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506C-2411-934D-AE61-BDA36520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93630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7970F-5450-9E4B-817A-80A0C9696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00780-C0FA-EA45-927C-A70C3260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310D6-6961-3B49-A521-1BEEC396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EDC7-76C9-234A-AD6E-3B7EA874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566C-E25A-A240-9049-5C5771AB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5035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88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D890-2A5D-CD4C-B370-C7DECBAE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C9D0-95B8-474B-89F7-A39077DD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1FDE-6F1E-4447-9301-7144FDB4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6FE2-B2A3-2542-AB94-E5D4F5FD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614F-DBC2-574E-916A-5389C574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76771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8EC8-02F3-8248-8911-28987D31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FDA9-FAAE-1D41-B926-78C46CA7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362C-D022-7845-81C0-4C1DDB94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A437D-809D-FD4A-96E8-AD445EFE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0560-A88D-CA48-9445-C4A9F9C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39728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8A8B-D3C5-B34E-8760-077F987E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81F4-F498-CA41-9F4A-8C53B1F0A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2E0E0-DECE-094C-874E-D45C892BC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2407-E72C-B44A-8B36-3EED3659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B3BD5-3456-9A47-9222-65D5777F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EE9E2-2739-7F43-8428-85CBE3C8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5190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CE18-373A-EC40-916C-3118E05D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9374-E9BA-C543-94AE-79BE76EF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6805-8CB9-E040-9EA1-2748BA3A8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0E431-24BD-6948-A684-09E736342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8D104-6029-B84A-9E1C-7B0EAB29F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A216C-3099-D344-8A41-A1AEAF5F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8177D-45A5-8441-AE9B-53AA376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1D782-7673-444C-90AB-1BB01770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3126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B2B9-C052-6E48-9162-8FD023AE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1B2E5-8BB3-8A4B-BD03-BEF143AD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600F-C6B6-3347-A5E2-B7C8E1B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D80E-5479-5B48-BD11-CC1A72BA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03197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D0B9B-85CA-F24C-AF52-CB033FF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57FA7-E4EE-8C4D-9B44-87238C07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D763-F4A9-A243-A0EB-44EAE69B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38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A12C-9BA1-A549-B044-A6372F65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2F612-B73A-FE47-BB6C-9C5A7EB3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2B6B9-0BC5-D546-ABC7-0EA01899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80E51-C60E-EA48-A739-79A069B9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44E8-E258-0643-8E1E-78FEB35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D4ED7-2441-4145-9363-C4D0536A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77746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86ED-9D99-9C45-B7B7-EABFABAF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72F3F-1251-5045-B8B0-9A0373995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C19D-D043-104A-9B2C-2A4E46760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7A0F1-06BB-124A-9E36-9B07D914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8912E-D156-6944-AB2B-2428CFC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68D6-4504-BF43-B795-A9E679F4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84869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8670B-6664-F545-8359-E1BE9FA9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0EB4A-D049-2A43-942B-72C666C6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F96A2-564D-E143-B322-E3CD22F8D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E19B-FB83-DB46-AA87-A74A98DB403F}" type="datetimeFigureOut">
              <a:rPr lang="en-GB" smtClean="0"/>
              <a:t>02/01/2019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5149-E488-7B47-9906-670379D66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FB121-BDE9-9748-B4A8-E73154E26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22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1380744" y="778721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30000"/>
                </a:solidFill>
              </a:rPr>
              <a:t>    </a:t>
            </a:r>
            <a:r>
              <a:rPr lang="en" sz="4800" b="1" dirty="0">
                <a:solidFill>
                  <a:srgbClr val="FE4748"/>
                </a:solidFill>
                <a:latin typeface="Arial"/>
                <a:cs typeface="Arial"/>
                <a:sym typeface="Arial"/>
              </a:rPr>
              <a:t>COW</a:t>
            </a:r>
            <a:r>
              <a:rPr lang="en" dirty="0">
                <a:solidFill>
                  <a:srgbClr val="F30000"/>
                </a:solidFill>
              </a:rPr>
              <a:t> </a:t>
            </a:r>
            <a:r>
              <a:rPr lang="en" dirty="0"/>
              <a:t>–</a:t>
            </a:r>
            <a:r>
              <a:rPr lang="en" dirty="0">
                <a:solidFill>
                  <a:srgbClr val="F30000"/>
                </a:solidFill>
              </a:rPr>
              <a:t> </a:t>
            </a:r>
            <a:r>
              <a:rPr lang="en" sz="4800" b="1" dirty="0">
                <a:solidFill>
                  <a:srgbClr val="FE4748"/>
                </a:solidFill>
                <a:latin typeface="Arial"/>
                <a:cs typeface="Arial"/>
                <a:sym typeface="Arial"/>
              </a:rPr>
              <a:t>C</a:t>
            </a:r>
            <a:r>
              <a:rPr lang="en" dirty="0"/>
              <a:t>ourse</a:t>
            </a:r>
            <a:r>
              <a:rPr lang="en" dirty="0">
                <a:solidFill>
                  <a:srgbClr val="F30000"/>
                </a:solidFill>
              </a:rPr>
              <a:t>    </a:t>
            </a:r>
            <a:br>
              <a:rPr lang="en" dirty="0">
                <a:solidFill>
                  <a:srgbClr val="F30000"/>
                </a:solidFill>
              </a:rPr>
            </a:br>
            <a:r>
              <a:rPr lang="en" dirty="0">
                <a:solidFill>
                  <a:srgbClr val="F30000"/>
                </a:solidFill>
              </a:rPr>
              <a:t>  </a:t>
            </a:r>
            <a:r>
              <a:rPr lang="en" sz="4800" b="1" dirty="0">
                <a:solidFill>
                  <a:srgbClr val="FE4748"/>
                </a:solidFill>
                <a:latin typeface="Arial"/>
                <a:cs typeface="Arial"/>
                <a:sym typeface="Arial"/>
              </a:rPr>
              <a:t>O</a:t>
            </a:r>
            <a:r>
              <a:rPr lang="en" dirty="0"/>
              <a:t>n</a:t>
            </a:r>
            <a:r>
              <a:rPr lang="en" dirty="0">
                <a:solidFill>
                  <a:srgbClr val="F30000"/>
                </a:solidFill>
              </a:rPr>
              <a:t> </a:t>
            </a:r>
            <a:r>
              <a:rPr lang="en" dirty="0"/>
              <a:t>the</a:t>
            </a:r>
            <a:r>
              <a:rPr lang="en" dirty="0">
                <a:solidFill>
                  <a:srgbClr val="F30000"/>
                </a:solidFill>
              </a:rPr>
              <a:t> </a:t>
            </a:r>
            <a:br>
              <a:rPr lang="en" dirty="0">
                <a:solidFill>
                  <a:srgbClr val="F30000"/>
                </a:solidFill>
              </a:rPr>
            </a:br>
            <a:r>
              <a:rPr lang="en" sz="4800" b="1" dirty="0">
                <a:solidFill>
                  <a:srgbClr val="FE4748"/>
                </a:solidFill>
                <a:latin typeface="Arial"/>
                <a:cs typeface="Arial"/>
                <a:sym typeface="Arial"/>
              </a:rPr>
              <a:t>W</a:t>
            </a:r>
            <a:r>
              <a:rPr lang="en" dirty="0"/>
              <a:t>eb</a:t>
            </a:r>
            <a:endParaRPr dirty="0"/>
          </a:p>
        </p:txBody>
      </p:sp>
      <p:pic>
        <p:nvPicPr>
          <p:cNvPr id="3" name="Picture 2" descr="A person standing in front of a computer&#13;&#10;&#13;&#10;Description automatically generated">
            <a:extLst>
              <a:ext uri="{FF2B5EF4-FFF2-40B4-BE49-F238E27FC236}">
                <a16:creationId xmlns:a16="http://schemas.microsoft.com/office/drawing/2014/main" id="{CCF1DC11-1ADB-0F42-B1BF-4333DC6A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88" y="1783080"/>
            <a:ext cx="4233952" cy="3125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890EB-DC60-DD4B-8347-90C57143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7305"/>
            <a:ext cx="868680" cy="1021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695F32-92D1-3A4F-92A6-C00DDCC8CE64}"/>
              </a:ext>
            </a:extLst>
          </p:cNvPr>
          <p:cNvSpPr/>
          <p:nvPr/>
        </p:nvSpPr>
        <p:spPr>
          <a:xfrm>
            <a:off x="251460" y="4367223"/>
            <a:ext cx="178766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02/01/2019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456528" y="706581"/>
            <a:ext cx="7667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COW General Structure 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70" y="1869526"/>
            <a:ext cx="5895749" cy="1068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dirty="0">
                <a:latin typeface="Times New Roman"/>
                <a:cs typeface="Times New Roman"/>
              </a:rPr>
              <a:t>Cow is a service oriented system contains various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tools and subsystems to </a:t>
            </a:r>
            <a:r>
              <a:rPr lang="tr-TR" sz="1800" dirty="0">
                <a:latin typeface="Times New Roman"/>
                <a:cs typeface="Times New Roman"/>
              </a:rPr>
              <a:t>deliver</a:t>
            </a:r>
            <a:r>
              <a:rPr lang="en" sz="1800" dirty="0">
                <a:latin typeface="Times New Roman"/>
                <a:cs typeface="Times New Roman"/>
              </a:rPr>
              <a:t> its functionalities.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458780" y="199871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65C74-B85D-804B-BF25-436CCA4A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04" y="1790710"/>
            <a:ext cx="3848196" cy="29044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D10B10-E20E-5244-94AD-9AEBEA70BA32}"/>
              </a:ext>
            </a:extLst>
          </p:cNvPr>
          <p:cNvSpPr txBox="1">
            <a:spLocks/>
          </p:cNvSpPr>
          <p:nvPr/>
        </p:nvSpPr>
        <p:spPr>
          <a:xfrm>
            <a:off x="672918" y="3246533"/>
            <a:ext cx="5895749" cy="106891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tr-TR" sz="1800" noProof="1">
                <a:latin typeface="Times New Roman"/>
                <a:cs typeface="Times New Roman"/>
              </a:rPr>
              <a:t>Let us have an overview of the integrated tools …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5CA4DD-AAEA-C048-ADA7-0BA7EA8A7F05}"/>
              </a:ext>
            </a:extLst>
          </p:cNvPr>
          <p:cNvSpPr/>
          <p:nvPr/>
        </p:nvSpPr>
        <p:spPr>
          <a:xfrm>
            <a:off x="456528" y="3418252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4715C0C8-7632-0A49-AC77-0BB3FB902170}"/>
              </a:ext>
            </a:extLst>
          </p:cNvPr>
          <p:cNvSpPr txBox="1">
            <a:spLocks/>
          </p:cNvSpPr>
          <p:nvPr/>
        </p:nvSpPr>
        <p:spPr>
          <a:xfrm>
            <a:off x="590107" y="2790146"/>
            <a:ext cx="4973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kumimoji="0" lang="fr" sz="4800" b="1" i="0" u="none" strike="noStrike" kern="0" cap="none" spc="0" normalizeH="0" baseline="0" noProof="0" dirty="0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kumimoji="0" lang="fr" sz="4800" b="1" i="0" u="none" strike="noStrike" kern="0" cap="none" spc="0" normalizeH="0" baseline="0" noProof="0" dirty="0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Simple course management </a:t>
            </a:r>
            <a:r>
              <a:rPr kumimoji="0" lang="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core</a:t>
            </a:r>
            <a:r>
              <a:rPr kumimoji="0" lang="fr" sz="4800" b="1" i="0" u="none" strike="noStrike" kern="0" cap="none" spc="0" normalizeH="0" baseline="0" noProof="0" dirty="0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 system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D16D4-FD6E-6E4D-AD09-2424A48C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21" y="1541721"/>
            <a:ext cx="3524842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4715C0C8-7632-0A49-AC77-0BB3FB902170}"/>
              </a:ext>
            </a:extLst>
          </p:cNvPr>
          <p:cNvSpPr txBox="1">
            <a:spLocks/>
          </p:cNvSpPr>
          <p:nvPr/>
        </p:nvSpPr>
        <p:spPr>
          <a:xfrm>
            <a:off x="398572" y="2875204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lang="fr" sz="4000" noProof="1">
                <a:solidFill>
                  <a:srgbClr val="FE4748"/>
                </a:solidFill>
              </a:rPr>
              <a:t>2</a:t>
            </a:r>
            <a:r>
              <a:rPr kumimoji="0" lang="fr" sz="4000" b="1" i="0" u="none" strike="noStrike" kern="0" cap="none" spc="0" normalizeH="0" baseline="0" noProof="1">
                <a:ln>
                  <a:noFill/>
                </a:ln>
                <a:solidFill>
                  <a:srgbClr val="FE4748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.</a:t>
            </a:r>
          </a:p>
          <a:p>
            <a:pPr lvl="0"/>
            <a:r>
              <a:rPr lang="tr-TR" sz="4000" noProof="1">
                <a:solidFill>
                  <a:srgbClr val="FE4748"/>
                </a:solidFill>
              </a:rPr>
              <a:t>Syllabus parsing</a:t>
            </a:r>
          </a:p>
          <a:p>
            <a:pPr lvl="0"/>
            <a:r>
              <a:rPr lang="tr-TR" sz="4000" noProof="1">
                <a:solidFill>
                  <a:srgbClr val="FE4748"/>
                </a:solidFill>
              </a:rPr>
              <a:t>and </a:t>
            </a:r>
            <a:r>
              <a:rPr lang="en-GB" sz="4000" noProof="1">
                <a:solidFill>
                  <a:srgbClr val="FE4748"/>
                </a:solidFill>
              </a:rPr>
              <a:t>management</a:t>
            </a:r>
            <a:r>
              <a:rPr lang="tr-TR" sz="4000" noProof="1">
                <a:solidFill>
                  <a:srgbClr val="FE4748"/>
                </a:solidFill>
              </a:rPr>
              <a:t>  tool</a:t>
            </a:r>
            <a:endParaRPr kumimoji="0" lang="fr" sz="4000" b="1" i="0" u="none" strike="noStrike" kern="0" cap="none" spc="0" normalizeH="0" baseline="0" noProof="1">
              <a:ln>
                <a:noFill/>
              </a:ln>
              <a:solidFill>
                <a:srgbClr val="FE4748"/>
              </a:solidFill>
              <a:effectLst/>
              <a:uLnTx/>
              <a:uFillTx/>
              <a:sym typeface="Poppi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70A4F-8D49-194C-AD47-9C8C477B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69" y="1955914"/>
            <a:ext cx="3810196" cy="29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4715C0C8-7632-0A49-AC77-0BB3FB902170}"/>
              </a:ext>
            </a:extLst>
          </p:cNvPr>
          <p:cNvSpPr txBox="1">
            <a:spLocks/>
          </p:cNvSpPr>
          <p:nvPr/>
        </p:nvSpPr>
        <p:spPr>
          <a:xfrm>
            <a:off x="834506" y="2417153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kumimoji="0" lang="fr" sz="4400" b="1" i="0" u="none" strike="noStrike" kern="0" cap="none" spc="0" normalizeH="0" baseline="0" noProof="1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3.</a:t>
            </a:r>
          </a:p>
          <a:p>
            <a:pPr lvl="0"/>
            <a:r>
              <a:rPr lang="tr-TR" sz="4000" noProof="1">
                <a:solidFill>
                  <a:srgbClr val="65617D"/>
                </a:solidFill>
              </a:rPr>
              <a:t>Event </a:t>
            </a:r>
          </a:p>
          <a:p>
            <a:pPr lvl="0"/>
            <a:r>
              <a:rPr lang="tr-TR" sz="4000" noProof="1">
                <a:solidFill>
                  <a:srgbClr val="65617D"/>
                </a:solidFill>
              </a:rPr>
              <a:t>Scheduler </a:t>
            </a:r>
            <a:endParaRPr kumimoji="0" lang="fr" sz="4000" b="1" i="0" u="none" strike="noStrike" kern="0" cap="none" spc="0" normalizeH="0" baseline="0" noProof="1">
              <a:ln>
                <a:noFill/>
              </a:ln>
              <a:solidFill>
                <a:srgbClr val="65617D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DB610-F80B-2D49-824C-9DB5A344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57" y="1474788"/>
            <a:ext cx="4650054" cy="32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;p17">
            <a:extLst>
              <a:ext uri="{FF2B5EF4-FFF2-40B4-BE49-F238E27FC236}">
                <a16:creationId xmlns:a16="http://schemas.microsoft.com/office/drawing/2014/main" id="{074988B4-CE25-714E-BEA3-10619FCEDA0B}"/>
              </a:ext>
            </a:extLst>
          </p:cNvPr>
          <p:cNvSpPr txBox="1">
            <a:spLocks/>
          </p:cNvSpPr>
          <p:nvPr/>
        </p:nvSpPr>
        <p:spPr>
          <a:xfrm>
            <a:off x="834506" y="2406520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lang="fr" sz="4400" noProof="1">
                <a:solidFill>
                  <a:srgbClr val="FE4748"/>
                </a:solidFill>
              </a:rPr>
              <a:t>4</a:t>
            </a:r>
            <a:r>
              <a:rPr kumimoji="0" lang="fr" sz="4400" b="1" i="0" u="none" strike="noStrike" kern="0" cap="none" spc="0" normalizeH="0" baseline="0" noProof="1">
                <a:ln>
                  <a:noFill/>
                </a:ln>
                <a:solidFill>
                  <a:srgbClr val="FE4748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.</a:t>
            </a:r>
          </a:p>
          <a:p>
            <a:pPr lvl="0"/>
            <a:r>
              <a:rPr lang="en" sz="4000" noProof="1">
                <a:solidFill>
                  <a:srgbClr val="FE4748"/>
                </a:solidFill>
              </a:rPr>
              <a:t>Smart </a:t>
            </a:r>
          </a:p>
          <a:p>
            <a:pPr lvl="0"/>
            <a:r>
              <a:rPr lang="en" sz="4000" noProof="1">
                <a:solidFill>
                  <a:srgbClr val="FE4748"/>
                </a:solidFill>
              </a:rPr>
              <a:t>Grading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A34DE-41CB-124D-85F3-0095021E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79" y="1743739"/>
            <a:ext cx="3893713" cy="2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;p17">
            <a:extLst>
              <a:ext uri="{FF2B5EF4-FFF2-40B4-BE49-F238E27FC236}">
                <a16:creationId xmlns:a16="http://schemas.microsoft.com/office/drawing/2014/main" id="{074988B4-CE25-714E-BEA3-10619FCEDA0B}"/>
              </a:ext>
            </a:extLst>
          </p:cNvPr>
          <p:cNvSpPr txBox="1">
            <a:spLocks/>
          </p:cNvSpPr>
          <p:nvPr/>
        </p:nvSpPr>
        <p:spPr>
          <a:xfrm>
            <a:off x="664385" y="2395887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kumimoji="0" lang="fr" sz="4400" b="1" i="0" u="none" strike="noStrike" kern="0" cap="none" spc="0" normalizeH="0" baseline="0" noProof="1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5.</a:t>
            </a:r>
          </a:p>
          <a:p>
            <a:pPr lvl="0"/>
            <a:r>
              <a:rPr lang="en" sz="4000" noProof="1">
                <a:solidFill>
                  <a:srgbClr val="65617D"/>
                </a:solidFill>
              </a:rPr>
              <a:t>Enhanced news system</a:t>
            </a:r>
          </a:p>
        </p:txBody>
      </p:sp>
      <p:pic>
        <p:nvPicPr>
          <p:cNvPr id="4" name="Picture 3" descr="A person standing next to a person&#13;&#10;&#13;&#10;Description automatically generated">
            <a:extLst>
              <a:ext uri="{FF2B5EF4-FFF2-40B4-BE49-F238E27FC236}">
                <a16:creationId xmlns:a16="http://schemas.microsoft.com/office/drawing/2014/main" id="{2805DF9F-F2D4-EC40-83C7-C6D32147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69" y="1850065"/>
            <a:ext cx="4003918" cy="29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;p17">
            <a:extLst>
              <a:ext uri="{FF2B5EF4-FFF2-40B4-BE49-F238E27FC236}">
                <a16:creationId xmlns:a16="http://schemas.microsoft.com/office/drawing/2014/main" id="{074988B4-CE25-714E-BEA3-10619FCEDA0B}"/>
              </a:ext>
            </a:extLst>
          </p:cNvPr>
          <p:cNvSpPr txBox="1">
            <a:spLocks/>
          </p:cNvSpPr>
          <p:nvPr/>
        </p:nvSpPr>
        <p:spPr>
          <a:xfrm>
            <a:off x="558060" y="2406520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lang="fr" sz="4400" noProof="1">
                <a:solidFill>
                  <a:srgbClr val="FE4748"/>
                </a:solidFill>
              </a:rPr>
              <a:t>6</a:t>
            </a:r>
            <a:r>
              <a:rPr kumimoji="0" lang="fr" sz="4400" b="1" i="0" u="none" strike="noStrike" kern="0" cap="none" spc="0" normalizeH="0" baseline="0" noProof="1">
                <a:ln>
                  <a:noFill/>
                </a:ln>
                <a:solidFill>
                  <a:srgbClr val="FE4748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.</a:t>
            </a:r>
          </a:p>
          <a:p>
            <a:pPr lvl="0"/>
            <a:r>
              <a:rPr lang="tr-TR" sz="4000" noProof="1">
                <a:solidFill>
                  <a:srgbClr val="FE4748"/>
                </a:solidFill>
              </a:rPr>
              <a:t>Code repository submission tool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8B14B-7D90-9046-AAFC-21644153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65" y="1743740"/>
            <a:ext cx="4280535" cy="29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;p17">
            <a:extLst>
              <a:ext uri="{FF2B5EF4-FFF2-40B4-BE49-F238E27FC236}">
                <a16:creationId xmlns:a16="http://schemas.microsoft.com/office/drawing/2014/main" id="{074988B4-CE25-714E-BEA3-10619FCEDA0B}"/>
              </a:ext>
            </a:extLst>
          </p:cNvPr>
          <p:cNvSpPr txBox="1">
            <a:spLocks/>
          </p:cNvSpPr>
          <p:nvPr/>
        </p:nvSpPr>
        <p:spPr>
          <a:xfrm>
            <a:off x="813240" y="2119441"/>
            <a:ext cx="57575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 i="0" u="none" strike="noStrike" cap="none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tabLst/>
              <a:defRPr/>
            </a:pPr>
            <a:r>
              <a:rPr kumimoji="0" lang="fr" sz="4400" b="1" i="0" u="none" strike="noStrike" kern="0" cap="none" spc="0" normalizeH="0" baseline="0" noProof="1">
                <a:ln>
                  <a:noFill/>
                </a:ln>
                <a:solidFill>
                  <a:srgbClr val="65617D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7.</a:t>
            </a:r>
          </a:p>
          <a:p>
            <a:pPr lvl="0"/>
            <a:r>
              <a:rPr lang="tr-TR" sz="4000" noProof="1">
                <a:solidFill>
                  <a:srgbClr val="65617D"/>
                </a:solidFill>
              </a:rPr>
              <a:t>Global Search</a:t>
            </a:r>
          </a:p>
        </p:txBody>
      </p:sp>
      <p:pic>
        <p:nvPicPr>
          <p:cNvPr id="6" name="Picture 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0912A2FE-5D80-A544-A346-F5F06F35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624" y="1881963"/>
            <a:ext cx="3288564" cy="28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718105-53FB-E949-B565-7F16FD9B2F6E}"/>
              </a:ext>
            </a:extLst>
          </p:cNvPr>
          <p:cNvSpPr/>
          <p:nvPr/>
        </p:nvSpPr>
        <p:spPr>
          <a:xfrm>
            <a:off x="925243" y="2296371"/>
            <a:ext cx="37609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Development</a:t>
            </a:r>
          </a:p>
          <a:p>
            <a:pPr algn="ctr"/>
            <a:r>
              <a:rPr lang="en-GB" sz="40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 Process</a:t>
            </a:r>
            <a:endParaRPr lang="en-GB" sz="4000" dirty="0">
              <a:solidFill>
                <a:srgbClr val="FE474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5DCD6-5B36-694A-93CE-B9EF6470417B}"/>
              </a:ext>
            </a:extLst>
          </p:cNvPr>
          <p:cNvSpPr/>
          <p:nvPr/>
        </p:nvSpPr>
        <p:spPr>
          <a:xfrm>
            <a:off x="2433669" y="1365752"/>
            <a:ext cx="744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65617D"/>
                </a:solidFill>
                <a:latin typeface="Poppins"/>
                <a:cs typeface="Poppins"/>
                <a:sym typeface="Poppins"/>
              </a:rPr>
              <a:t>4.</a:t>
            </a:r>
            <a:endParaRPr lang="en-GB" dirty="0">
              <a:solidFill>
                <a:srgbClr val="65617D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329DE-1B0B-B34A-9612-318BA36A3D36}"/>
              </a:ext>
            </a:extLst>
          </p:cNvPr>
          <p:cNvSpPr/>
          <p:nvPr/>
        </p:nvSpPr>
        <p:spPr>
          <a:xfrm>
            <a:off x="925243" y="840828"/>
            <a:ext cx="3785616" cy="3447288"/>
          </a:xfrm>
          <a:prstGeom prst="ellipse">
            <a:avLst/>
          </a:prstGeom>
          <a:noFill/>
          <a:ln>
            <a:solidFill>
              <a:srgbClr val="FE4748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5617D"/>
              </a:solidFill>
            </a:endParaRPr>
          </a:p>
        </p:txBody>
      </p:sp>
      <p:pic>
        <p:nvPicPr>
          <p:cNvPr id="3" name="Picture 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BF55976-71F8-2B4B-87A2-C5DD7AE3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48" y="1568599"/>
            <a:ext cx="3554155" cy="28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527041" y="545982"/>
            <a:ext cx="5676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Completed Tasks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496" y="1550542"/>
            <a:ext cx="7113270" cy="4726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dirty="0">
                <a:latin typeface="Times New Roman"/>
                <a:cs typeface="Times New Roman"/>
              </a:rPr>
              <a:t>Deployment tooling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541592" y="254305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555572" y="212043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565106" y="173289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E74C94-AF36-3648-8289-6F8045D9A21D}"/>
              </a:ext>
            </a:extLst>
          </p:cNvPr>
          <p:cNvSpPr txBox="1">
            <a:spLocks/>
          </p:cNvSpPr>
          <p:nvPr/>
        </p:nvSpPr>
        <p:spPr>
          <a:xfrm>
            <a:off x="781496" y="1935842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Responsive framework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D7DD2-93ED-F94D-84AD-49EC32DECCB2}"/>
              </a:ext>
            </a:extLst>
          </p:cNvPr>
          <p:cNvSpPr txBox="1">
            <a:spLocks/>
          </p:cNvSpPr>
          <p:nvPr/>
        </p:nvSpPr>
        <p:spPr>
          <a:xfrm>
            <a:off x="764697" y="2360704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Basic course and instructor detail views</a:t>
            </a:r>
            <a:endParaRPr lang="en-GB" sz="18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65C74-B85D-804B-BF25-436CCA4A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26" y="1839219"/>
            <a:ext cx="3848196" cy="28196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3BC9F4-6E7C-5345-9350-AEFCC2A9A88B}"/>
              </a:ext>
            </a:extLst>
          </p:cNvPr>
          <p:cNvSpPr/>
          <p:nvPr/>
        </p:nvSpPr>
        <p:spPr>
          <a:xfrm>
            <a:off x="530959" y="3759812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3F7C1C-609A-AE44-B79A-2908C05FF2C5}"/>
              </a:ext>
            </a:extLst>
          </p:cNvPr>
          <p:cNvSpPr txBox="1">
            <a:spLocks/>
          </p:cNvSpPr>
          <p:nvPr/>
        </p:nvSpPr>
        <p:spPr>
          <a:xfrm>
            <a:off x="754064" y="3577463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Syllabus parsing subservice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FCD17E-F36B-254D-B4DD-FB22C736D3C1}"/>
              </a:ext>
            </a:extLst>
          </p:cNvPr>
          <p:cNvSpPr txBox="1">
            <a:spLocks/>
          </p:cNvSpPr>
          <p:nvPr/>
        </p:nvSpPr>
        <p:spPr>
          <a:xfrm>
            <a:off x="743431" y="4363042"/>
            <a:ext cx="7113270" cy="4726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Instructor and Course listing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FB858A-FA4F-A845-BE56-D6034B2B4129}"/>
              </a:ext>
            </a:extLst>
          </p:cNvPr>
          <p:cNvSpPr/>
          <p:nvPr/>
        </p:nvSpPr>
        <p:spPr>
          <a:xfrm>
            <a:off x="527041" y="454539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BBADAB-85D9-3B48-8A9C-E715D00C17C9}"/>
              </a:ext>
            </a:extLst>
          </p:cNvPr>
          <p:cNvSpPr txBox="1">
            <a:spLocks/>
          </p:cNvSpPr>
          <p:nvPr/>
        </p:nvSpPr>
        <p:spPr>
          <a:xfrm>
            <a:off x="746963" y="2776224"/>
            <a:ext cx="7113270" cy="4726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Instructor and Course listing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9ECEF8-39DC-3C4B-BCF1-CD932E7EF2E6}"/>
              </a:ext>
            </a:extLst>
          </p:cNvPr>
          <p:cNvSpPr/>
          <p:nvPr/>
        </p:nvSpPr>
        <p:spPr>
          <a:xfrm>
            <a:off x="530573" y="295857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69DDF4-8B77-4540-9027-23C1CD4FC7EA}"/>
              </a:ext>
            </a:extLst>
          </p:cNvPr>
          <p:cNvSpPr txBox="1">
            <a:spLocks/>
          </p:cNvSpPr>
          <p:nvPr/>
        </p:nvSpPr>
        <p:spPr>
          <a:xfrm>
            <a:off x="758280" y="3184012"/>
            <a:ext cx="7113270" cy="4726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CRUD operations on basic entities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CE0B4F-8231-DA41-8DA9-BA8B9994BADC}"/>
              </a:ext>
            </a:extLst>
          </p:cNvPr>
          <p:cNvSpPr/>
          <p:nvPr/>
        </p:nvSpPr>
        <p:spPr>
          <a:xfrm>
            <a:off x="541890" y="336636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02181A-D9DB-E14B-A594-BC972FC5DDF1}"/>
              </a:ext>
            </a:extLst>
          </p:cNvPr>
          <p:cNvSpPr txBox="1">
            <a:spLocks/>
          </p:cNvSpPr>
          <p:nvPr/>
        </p:nvSpPr>
        <p:spPr>
          <a:xfrm>
            <a:off x="754064" y="3980220"/>
            <a:ext cx="7113270" cy="4726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Strategy-based A&amp;A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B52A99-5674-834B-9972-2473F0829CF1}"/>
              </a:ext>
            </a:extLst>
          </p:cNvPr>
          <p:cNvSpPr/>
          <p:nvPr/>
        </p:nvSpPr>
        <p:spPr>
          <a:xfrm>
            <a:off x="537674" y="4162569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5CA1-FDC8-3343-8B62-189A7AB5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76" y="1857713"/>
            <a:ext cx="5391000" cy="18364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İdil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Zeynep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Alemdar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2098721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Ozan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İncesulu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2099075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Sevim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Seda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Çokoğlu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2008662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Mohammed H. K. Alnajar 2001535</a:t>
            </a:r>
            <a:b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31C11-BFA9-A94F-A5B7-A1699113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42" y="2057400"/>
            <a:ext cx="3404426" cy="26289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78734DB-F059-9A40-B1DF-4C375D200DA1}"/>
              </a:ext>
            </a:extLst>
          </p:cNvPr>
          <p:cNvGrpSpPr/>
          <p:nvPr/>
        </p:nvGrpSpPr>
        <p:grpSpPr>
          <a:xfrm>
            <a:off x="502548" y="2066544"/>
            <a:ext cx="102480" cy="1497888"/>
            <a:chOff x="502548" y="2066544"/>
            <a:chExt cx="102480" cy="1497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5DCCD7-12F5-264C-AAA3-A432103931E7}"/>
                </a:ext>
              </a:extLst>
            </p:cNvPr>
            <p:cNvSpPr/>
            <p:nvPr/>
          </p:nvSpPr>
          <p:spPr>
            <a:xfrm>
              <a:off x="517788" y="2066544"/>
              <a:ext cx="72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71614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26F4AE-2D2F-5342-B1DF-56166BC280A0}"/>
                </a:ext>
              </a:extLst>
            </p:cNvPr>
            <p:cNvSpPr/>
            <p:nvPr/>
          </p:nvSpPr>
          <p:spPr>
            <a:xfrm>
              <a:off x="533028" y="2529840"/>
              <a:ext cx="72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71614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798141-E8A1-2749-A619-DCF70D91F95A}"/>
                </a:ext>
              </a:extLst>
            </p:cNvPr>
            <p:cNvGrpSpPr/>
            <p:nvPr/>
          </p:nvGrpSpPr>
          <p:grpSpPr>
            <a:xfrm>
              <a:off x="502548" y="2993136"/>
              <a:ext cx="87240" cy="571296"/>
              <a:chOff x="670188" y="2218944"/>
              <a:chExt cx="87240" cy="57129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52933A-B9AA-F94A-9575-F27422749FC5}"/>
                  </a:ext>
                </a:extLst>
              </p:cNvPr>
              <p:cNvSpPr/>
              <p:nvPr/>
            </p:nvSpPr>
            <p:spPr>
              <a:xfrm>
                <a:off x="670188" y="2218944"/>
                <a:ext cx="72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B71614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3D5E8B6-9C2D-8C42-B7BF-1E9E828D7797}"/>
                  </a:ext>
                </a:extLst>
              </p:cNvPr>
              <p:cNvSpPr/>
              <p:nvPr/>
            </p:nvSpPr>
            <p:spPr>
              <a:xfrm>
                <a:off x="685428" y="2682240"/>
                <a:ext cx="72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B71614"/>
                  </a:solidFill>
                </a:endParaRP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40EFF-1186-4A49-BCE7-A8834F86449E}"/>
              </a:ext>
            </a:extLst>
          </p:cNvPr>
          <p:cNvSpPr/>
          <p:nvPr/>
        </p:nvSpPr>
        <p:spPr>
          <a:xfrm>
            <a:off x="285707" y="826251"/>
            <a:ext cx="4669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</a:pPr>
            <a:r>
              <a:rPr lang="en" sz="4800" b="1" dirty="0">
                <a:solidFill>
                  <a:srgbClr val="FE4748"/>
                </a:solidFill>
              </a:rPr>
              <a:t>Team Members</a:t>
            </a:r>
          </a:p>
        </p:txBody>
      </p:sp>
    </p:spTree>
    <p:extLst>
      <p:ext uri="{BB962C8B-B14F-4D97-AF65-F5344CB8AC3E}">
        <p14:creationId xmlns:p14="http://schemas.microsoft.com/office/powerpoint/2010/main" val="132669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527041" y="319075"/>
            <a:ext cx="4289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In progress …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456" y="1135401"/>
            <a:ext cx="7113270" cy="4726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b="1" dirty="0">
                <a:solidFill>
                  <a:srgbClr val="65617D"/>
                </a:solidFill>
                <a:latin typeface="Times New Roman"/>
                <a:cs typeface="Times New Roman"/>
              </a:rPr>
              <a:t>Core: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Views for update actions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Detailed entity scoping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File API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Instructor view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Admin user promotion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Library injection</a:t>
            </a:r>
            <a:br>
              <a:rPr lang="en" sz="1800" dirty="0">
                <a:latin typeface="Times New Roman"/>
                <a:cs typeface="Times New Roman"/>
              </a:rPr>
            </a:br>
            <a:r>
              <a:rPr lang="en" sz="1800" dirty="0">
                <a:latin typeface="Times New Roman"/>
                <a:cs typeface="Times New Roman"/>
              </a:rPr>
              <a:t>Notifications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541592" y="254305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555572" y="212043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565106" y="173289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3BC9F4-6E7C-5345-9350-AEFCC2A9A88B}"/>
              </a:ext>
            </a:extLst>
          </p:cNvPr>
          <p:cNvSpPr/>
          <p:nvPr/>
        </p:nvSpPr>
        <p:spPr>
          <a:xfrm>
            <a:off x="530959" y="3759812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9ECEF8-39DC-3C4B-BCF1-CD932E7EF2E6}"/>
              </a:ext>
            </a:extLst>
          </p:cNvPr>
          <p:cNvSpPr/>
          <p:nvPr/>
        </p:nvSpPr>
        <p:spPr>
          <a:xfrm>
            <a:off x="530573" y="295857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CE0B4F-8231-DA41-8DA9-BA8B9994BADC}"/>
              </a:ext>
            </a:extLst>
          </p:cNvPr>
          <p:cNvSpPr/>
          <p:nvPr/>
        </p:nvSpPr>
        <p:spPr>
          <a:xfrm>
            <a:off x="541890" y="336636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B52A99-5674-834B-9972-2473F0829CF1}"/>
              </a:ext>
            </a:extLst>
          </p:cNvPr>
          <p:cNvSpPr/>
          <p:nvPr/>
        </p:nvSpPr>
        <p:spPr>
          <a:xfrm>
            <a:off x="537674" y="4162569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6E95E-D553-EC4A-A42E-AB7DDACC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135401"/>
            <a:ext cx="2139573" cy="39232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F5334859-B959-0F4D-92B7-684750CC1ADA}"/>
              </a:ext>
            </a:extLst>
          </p:cNvPr>
          <p:cNvSpPr txBox="1">
            <a:spLocks/>
          </p:cNvSpPr>
          <p:nvPr/>
        </p:nvSpPr>
        <p:spPr>
          <a:xfrm>
            <a:off x="6787028" y="1156988"/>
            <a:ext cx="7113270" cy="4726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tr-TR" sz="1800" b="1" dirty="0">
                <a:solidFill>
                  <a:srgbClr val="65617D"/>
                </a:solidFill>
                <a:latin typeface="Times New Roman"/>
                <a:cs typeface="Times New Roman"/>
              </a:rPr>
              <a:t>Extensions</a:t>
            </a:r>
            <a:r>
              <a:rPr lang="en" sz="1800" b="1" dirty="0">
                <a:solidFill>
                  <a:srgbClr val="65617D"/>
                </a:solidFill>
                <a:latin typeface="Times New Roman"/>
                <a:cs typeface="Times New Roman"/>
              </a:rPr>
              <a:t>: 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Syllabus view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Global Search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Event scheduling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Newsgroup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Homework submission</a:t>
            </a:r>
          </a:p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Grading evaluation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0C6A6F-7492-F644-9102-1AA6565A0BBF}"/>
              </a:ext>
            </a:extLst>
          </p:cNvPr>
          <p:cNvSpPr/>
          <p:nvPr/>
        </p:nvSpPr>
        <p:spPr>
          <a:xfrm>
            <a:off x="6563182" y="258912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50C17B-31B9-DB4A-B969-E4F45C16072D}"/>
              </a:ext>
            </a:extLst>
          </p:cNvPr>
          <p:cNvSpPr/>
          <p:nvPr/>
        </p:nvSpPr>
        <p:spPr>
          <a:xfrm>
            <a:off x="6577162" y="216650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A6E77D-575C-794E-8637-AE36CE8CD480}"/>
              </a:ext>
            </a:extLst>
          </p:cNvPr>
          <p:cNvSpPr/>
          <p:nvPr/>
        </p:nvSpPr>
        <p:spPr>
          <a:xfrm>
            <a:off x="6586696" y="177896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83F20D-CFEF-D64F-9B37-26D39E926675}"/>
              </a:ext>
            </a:extLst>
          </p:cNvPr>
          <p:cNvSpPr/>
          <p:nvPr/>
        </p:nvSpPr>
        <p:spPr>
          <a:xfrm>
            <a:off x="6552549" y="3805882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9AAE90-FFD8-FE42-A9D1-B92BE74EF606}"/>
              </a:ext>
            </a:extLst>
          </p:cNvPr>
          <p:cNvSpPr/>
          <p:nvPr/>
        </p:nvSpPr>
        <p:spPr>
          <a:xfrm>
            <a:off x="6552163" y="300464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AC0973A-8182-D044-B162-E563A4AC9784}"/>
              </a:ext>
            </a:extLst>
          </p:cNvPr>
          <p:cNvSpPr/>
          <p:nvPr/>
        </p:nvSpPr>
        <p:spPr>
          <a:xfrm>
            <a:off x="6563480" y="3412431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0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B5DCD6-5B36-694A-93CE-B9EF6470417B}"/>
              </a:ext>
            </a:extLst>
          </p:cNvPr>
          <p:cNvSpPr/>
          <p:nvPr/>
        </p:nvSpPr>
        <p:spPr>
          <a:xfrm>
            <a:off x="2030081" y="1325254"/>
            <a:ext cx="72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5.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18105-53FB-E949-B565-7F16FD9B2F6E}"/>
              </a:ext>
            </a:extLst>
          </p:cNvPr>
          <p:cNvSpPr/>
          <p:nvPr/>
        </p:nvSpPr>
        <p:spPr>
          <a:xfrm>
            <a:off x="758421" y="2156251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3E3D56"/>
                </a:solidFill>
                <a:latin typeface="Poppins"/>
                <a:cs typeface="Poppins"/>
                <a:sym typeface="Poppins"/>
              </a:rPr>
              <a:t>Demo Time</a:t>
            </a:r>
            <a:endParaRPr lang="en-GB" sz="4000" dirty="0">
              <a:solidFill>
                <a:srgbClr val="3E3D56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329DE-1B0B-B34A-9612-318BA36A3D36}"/>
              </a:ext>
            </a:extLst>
          </p:cNvPr>
          <p:cNvSpPr/>
          <p:nvPr/>
        </p:nvSpPr>
        <p:spPr>
          <a:xfrm>
            <a:off x="414881" y="606906"/>
            <a:ext cx="3785616" cy="3447288"/>
          </a:xfrm>
          <a:prstGeom prst="ellipse">
            <a:avLst/>
          </a:prstGeom>
          <a:noFill/>
          <a:ln>
            <a:solidFill>
              <a:srgbClr val="37CC6D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7CC6D"/>
              </a:solidFill>
            </a:endParaRPr>
          </a:p>
        </p:txBody>
      </p:sp>
      <p:pic>
        <p:nvPicPr>
          <p:cNvPr id="9" name="Picture 8" descr="A screen shot of a person&#13;&#10;&#13;&#10;Description automatically generated">
            <a:extLst>
              <a:ext uri="{FF2B5EF4-FFF2-40B4-BE49-F238E27FC236}">
                <a16:creationId xmlns:a16="http://schemas.microsoft.com/office/drawing/2014/main" id="{CDD5D521-039F-3B47-9F80-C8AF4F88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198" y="1047624"/>
            <a:ext cx="4567572" cy="34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395435" y="709689"/>
            <a:ext cx="69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Presentation Content</a:t>
            </a:r>
            <a:endParaRPr lang="en-GB" dirty="0">
              <a:solidFill>
                <a:srgbClr val="FE47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E5544-53C8-0A4C-9A7A-1A994258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38" y="1938528"/>
            <a:ext cx="3660220" cy="2880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76" y="1857713"/>
            <a:ext cx="5391000" cy="18364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Brief description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Goals and motivation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The proposed project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Development process</a:t>
            </a:r>
            <a:b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Live Demo</a:t>
            </a:r>
            <a:b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3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505224" y="3919728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533028" y="2529840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0DB336-1181-9449-97E2-25C4A5906985}"/>
              </a:ext>
            </a:extLst>
          </p:cNvPr>
          <p:cNvGrpSpPr/>
          <p:nvPr/>
        </p:nvGrpSpPr>
        <p:grpSpPr>
          <a:xfrm>
            <a:off x="502548" y="2993136"/>
            <a:ext cx="87240" cy="571296"/>
            <a:chOff x="670188" y="2218944"/>
            <a:chExt cx="87240" cy="57129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B0F228-5C5D-A147-B53B-BB3AF8718D4B}"/>
                </a:ext>
              </a:extLst>
            </p:cNvPr>
            <p:cNvSpPr/>
            <p:nvPr/>
          </p:nvSpPr>
          <p:spPr>
            <a:xfrm>
              <a:off x="670188" y="2218944"/>
              <a:ext cx="72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71614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4CEF0E-4C6F-4C49-A0A7-6620C45A350B}"/>
                </a:ext>
              </a:extLst>
            </p:cNvPr>
            <p:cNvSpPr/>
            <p:nvPr/>
          </p:nvSpPr>
          <p:spPr>
            <a:xfrm>
              <a:off x="685428" y="2682240"/>
              <a:ext cx="72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B71614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524274" y="208945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F6AD5ABB-1431-154D-A9A3-13925FCB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44" y="1847088"/>
            <a:ext cx="3953118" cy="2980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718105-53FB-E949-B565-7F16FD9B2F6E}"/>
              </a:ext>
            </a:extLst>
          </p:cNvPr>
          <p:cNvSpPr/>
          <p:nvPr/>
        </p:nvSpPr>
        <p:spPr>
          <a:xfrm>
            <a:off x="294851" y="2156251"/>
            <a:ext cx="53848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584453"/>
                </a:solidFill>
                <a:latin typeface="Poppins"/>
                <a:cs typeface="Poppins"/>
                <a:sym typeface="Poppins"/>
              </a:rPr>
              <a:t>Brief</a:t>
            </a:r>
            <a:r>
              <a:rPr lang="tr-TR" sz="4800" b="1" dirty="0">
                <a:solidFill>
                  <a:srgbClr val="584453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GB" sz="4800" b="1" dirty="0">
                <a:solidFill>
                  <a:srgbClr val="584453"/>
                </a:solidFill>
                <a:latin typeface="Poppins"/>
                <a:cs typeface="Poppins"/>
                <a:sym typeface="Poppins"/>
              </a:rPr>
              <a:t>description</a:t>
            </a:r>
            <a:endParaRPr lang="en-GB" dirty="0">
              <a:solidFill>
                <a:srgbClr val="58445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5DCD6-5B36-694A-93CE-B9EF6470417B}"/>
              </a:ext>
            </a:extLst>
          </p:cNvPr>
          <p:cNvSpPr/>
          <p:nvPr/>
        </p:nvSpPr>
        <p:spPr>
          <a:xfrm>
            <a:off x="2582976" y="1325254"/>
            <a:ext cx="55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65617D"/>
                </a:solidFill>
                <a:latin typeface="Poppins"/>
                <a:cs typeface="Poppins"/>
                <a:sym typeface="Poppins"/>
              </a:rPr>
              <a:t>1.</a:t>
            </a:r>
            <a:endParaRPr lang="en-GB" dirty="0">
              <a:solidFill>
                <a:srgbClr val="65617D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329DE-1B0B-B34A-9612-318BA36A3D36}"/>
              </a:ext>
            </a:extLst>
          </p:cNvPr>
          <p:cNvSpPr/>
          <p:nvPr/>
        </p:nvSpPr>
        <p:spPr>
          <a:xfrm>
            <a:off x="978408" y="713232"/>
            <a:ext cx="3785616" cy="3447288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5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435263" y="504386"/>
            <a:ext cx="3833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About COW</a:t>
            </a:r>
            <a:endParaRPr lang="en-GB" dirty="0">
              <a:solidFill>
                <a:srgbClr val="FE47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E5544-53C8-0A4C-9A7A-1A994258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38" y="1938528"/>
            <a:ext cx="3660220" cy="2880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566657"/>
            <a:ext cx="5065776" cy="4726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dirty="0">
                <a:latin typeface="Times New Roman"/>
                <a:cs typeface="Times New Roman"/>
              </a:rPr>
              <a:t>A modern course management system.</a:t>
            </a:r>
            <a:br>
              <a:rPr lang="en" sz="1800" dirty="0">
                <a:latin typeface="Times New Roman"/>
                <a:cs typeface="Times New Roman"/>
              </a:rPr>
            </a:b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435263" y="3298000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459876" y="232246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469410" y="1754158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E74C94-AF36-3648-8289-6F8045D9A21D}"/>
              </a:ext>
            </a:extLst>
          </p:cNvPr>
          <p:cNvSpPr txBox="1">
            <a:spLocks/>
          </p:cNvSpPr>
          <p:nvPr/>
        </p:nvSpPr>
        <p:spPr>
          <a:xfrm>
            <a:off x="685800" y="2137872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Designed exclusively for instructors, students and other parties at ODTU/CENG.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D7DD2-93ED-F94D-84AD-49EC32DECCB2}"/>
              </a:ext>
            </a:extLst>
          </p:cNvPr>
          <p:cNvSpPr txBox="1">
            <a:spLocks/>
          </p:cNvSpPr>
          <p:nvPr/>
        </p:nvSpPr>
        <p:spPr>
          <a:xfrm>
            <a:off x="658368" y="3115651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COW is service oriented system with various tools to deliver the required functionalities.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69DF75-4F7E-A949-A958-923709821F75}"/>
              </a:ext>
            </a:extLst>
          </p:cNvPr>
          <p:cNvSpPr/>
          <p:nvPr/>
        </p:nvSpPr>
        <p:spPr>
          <a:xfrm>
            <a:off x="435263" y="425451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9309D3-3752-CB40-99C9-323841D8E11D}"/>
              </a:ext>
            </a:extLst>
          </p:cNvPr>
          <p:cNvSpPr txBox="1">
            <a:spLocks/>
          </p:cNvSpPr>
          <p:nvPr/>
        </p:nvSpPr>
        <p:spPr>
          <a:xfrm>
            <a:off x="658368" y="4072164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Modular, extendable, and highly maintainable system</a:t>
            </a:r>
            <a:endParaRPr lang="en-GB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86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AD5ABB-1431-154D-A9A3-13925FCB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44" y="1983015"/>
            <a:ext cx="3953118" cy="2709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718105-53FB-E949-B565-7F16FD9B2F6E}"/>
              </a:ext>
            </a:extLst>
          </p:cNvPr>
          <p:cNvSpPr/>
          <p:nvPr/>
        </p:nvSpPr>
        <p:spPr>
          <a:xfrm>
            <a:off x="1163856" y="2083725"/>
            <a:ext cx="3414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37CC6D"/>
                </a:solidFill>
                <a:latin typeface="Poppins"/>
                <a:cs typeface="Poppins"/>
                <a:sym typeface="Poppins"/>
              </a:rPr>
              <a:t>Goals</a:t>
            </a:r>
            <a:r>
              <a:rPr lang="en-GB" sz="4400" b="1" dirty="0">
                <a:solidFill>
                  <a:srgbClr val="65617D"/>
                </a:solidFill>
                <a:latin typeface="Poppins"/>
                <a:cs typeface="Poppins"/>
                <a:sym typeface="Poppins"/>
              </a:rPr>
              <a:t>  </a:t>
            </a:r>
          </a:p>
          <a:p>
            <a:pPr algn="ctr"/>
            <a:r>
              <a:rPr lang="en-GB" sz="4400" b="1" dirty="0">
                <a:solidFill>
                  <a:srgbClr val="37CC6D"/>
                </a:solidFill>
                <a:latin typeface="Poppins"/>
                <a:cs typeface="Poppins"/>
                <a:sym typeface="Poppins"/>
              </a:rPr>
              <a:t>motivation</a:t>
            </a:r>
            <a:endParaRPr lang="en-GB" sz="4400" dirty="0">
              <a:solidFill>
                <a:srgbClr val="37CC6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5DCD6-5B36-694A-93CE-B9EF6470417B}"/>
              </a:ext>
            </a:extLst>
          </p:cNvPr>
          <p:cNvSpPr/>
          <p:nvPr/>
        </p:nvSpPr>
        <p:spPr>
          <a:xfrm>
            <a:off x="2532018" y="1153101"/>
            <a:ext cx="678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65617D"/>
                </a:solidFill>
                <a:latin typeface="Poppins"/>
                <a:cs typeface="Poppins"/>
                <a:sym typeface="Poppins"/>
              </a:rPr>
              <a:t>2.</a:t>
            </a:r>
            <a:endParaRPr lang="en-GB" dirty="0">
              <a:solidFill>
                <a:srgbClr val="65617D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329DE-1B0B-B34A-9612-318BA36A3D36}"/>
              </a:ext>
            </a:extLst>
          </p:cNvPr>
          <p:cNvSpPr/>
          <p:nvPr/>
        </p:nvSpPr>
        <p:spPr>
          <a:xfrm>
            <a:off x="925243" y="840828"/>
            <a:ext cx="3785616" cy="3447288"/>
          </a:xfrm>
          <a:prstGeom prst="ellipse">
            <a:avLst/>
          </a:prstGeom>
          <a:noFill/>
          <a:ln>
            <a:solidFill>
              <a:srgbClr val="FE4748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56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435263" y="504386"/>
            <a:ext cx="6223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Why a baby COW?!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789946"/>
            <a:ext cx="5065776" cy="4726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dirty="0">
                <a:latin typeface="Times New Roman"/>
                <a:cs typeface="Times New Roman"/>
              </a:rPr>
              <a:t>COW limited functionalities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435263" y="3574437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459876" y="275840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469410" y="1977447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E74C94-AF36-3648-8289-6F8045D9A21D}"/>
              </a:ext>
            </a:extLst>
          </p:cNvPr>
          <p:cNvSpPr txBox="1">
            <a:spLocks/>
          </p:cNvSpPr>
          <p:nvPr/>
        </p:nvSpPr>
        <p:spPr>
          <a:xfrm>
            <a:off x="685800" y="2573812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-GB" sz="1800" dirty="0">
                <a:latin typeface="Times New Roman"/>
                <a:cs typeface="Times New Roman"/>
              </a:rPr>
              <a:t>Poor user interface and user experience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D7DD2-93ED-F94D-84AD-49EC32DECCB2}"/>
              </a:ext>
            </a:extLst>
          </p:cNvPr>
          <p:cNvSpPr txBox="1">
            <a:spLocks/>
          </p:cNvSpPr>
          <p:nvPr/>
        </p:nvSpPr>
        <p:spPr>
          <a:xfrm>
            <a:off x="658368" y="3392088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Minimizing dependencies on other systems like Odtuclass, Piazza and others.</a:t>
            </a:r>
            <a:endParaRPr lang="en-GB" sz="1800" dirty="0">
              <a:latin typeface="Times New Roman"/>
              <a:cs typeface="Times New Roman"/>
            </a:endParaRPr>
          </a:p>
        </p:txBody>
      </p:sp>
      <p:pic>
        <p:nvPicPr>
          <p:cNvPr id="3" name="Picture 2" descr="A close up of a computer&#13;&#10;&#13;&#10;Description automatically generated">
            <a:extLst>
              <a:ext uri="{FF2B5EF4-FFF2-40B4-BE49-F238E27FC236}">
                <a16:creationId xmlns:a16="http://schemas.microsoft.com/office/drawing/2014/main" id="{77E65C74-B85D-804B-BF25-436CCA4A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42" y="1541722"/>
            <a:ext cx="3848196" cy="31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ED18F-6FD5-744C-AC9A-62282F502AB5}"/>
              </a:ext>
            </a:extLst>
          </p:cNvPr>
          <p:cNvSpPr/>
          <p:nvPr/>
        </p:nvSpPr>
        <p:spPr>
          <a:xfrm>
            <a:off x="456528" y="706581"/>
            <a:ext cx="4572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Goals of COW </a:t>
            </a:r>
            <a:endParaRPr lang="en-GB" dirty="0">
              <a:solidFill>
                <a:srgbClr val="FE474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EA270-B737-054B-AC63-E8031266C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28" y="1816364"/>
            <a:ext cx="7113270" cy="4726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sz="1800" dirty="0">
                <a:latin typeface="Times New Roman"/>
                <a:cs typeface="Times New Roman"/>
              </a:rPr>
              <a:t>Completely modular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878FB-BB9C-7140-B600-12C6673396CC}"/>
              </a:ext>
            </a:extLst>
          </p:cNvPr>
          <p:cNvSpPr/>
          <p:nvPr/>
        </p:nvSpPr>
        <p:spPr>
          <a:xfrm>
            <a:off x="584124" y="3393680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DF976-FBE5-1949-A3F8-36B51454C377}"/>
              </a:ext>
            </a:extLst>
          </p:cNvPr>
          <p:cNvSpPr/>
          <p:nvPr/>
        </p:nvSpPr>
        <p:spPr>
          <a:xfrm>
            <a:off x="598104" y="2694608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51E39-710E-D042-B9FA-7133E97D0D40}"/>
              </a:ext>
            </a:extLst>
          </p:cNvPr>
          <p:cNvSpPr/>
          <p:nvPr/>
        </p:nvSpPr>
        <p:spPr>
          <a:xfrm>
            <a:off x="607638" y="1998713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E74C94-AF36-3648-8289-6F8045D9A21D}"/>
              </a:ext>
            </a:extLst>
          </p:cNvPr>
          <p:cNvSpPr txBox="1">
            <a:spLocks/>
          </p:cNvSpPr>
          <p:nvPr/>
        </p:nvSpPr>
        <p:spPr>
          <a:xfrm>
            <a:off x="824028" y="2510017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highly maintainable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D7DD2-93ED-F94D-84AD-49EC32DECCB2}"/>
              </a:ext>
            </a:extLst>
          </p:cNvPr>
          <p:cNvSpPr txBox="1">
            <a:spLocks/>
          </p:cNvSpPr>
          <p:nvPr/>
        </p:nvSpPr>
        <p:spPr>
          <a:xfrm>
            <a:off x="807229" y="3211331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Easily extendible</a:t>
            </a:r>
            <a:endParaRPr lang="en-GB" sz="18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65C74-B85D-804B-BF25-436CCA4A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04" y="1790710"/>
            <a:ext cx="3848196" cy="29044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3BC9F4-6E7C-5345-9350-AEFCC2A9A88B}"/>
              </a:ext>
            </a:extLst>
          </p:cNvPr>
          <p:cNvSpPr/>
          <p:nvPr/>
        </p:nvSpPr>
        <p:spPr>
          <a:xfrm>
            <a:off x="573491" y="4078799"/>
            <a:ext cx="72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1614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3F7C1C-609A-AE44-B79A-2908C05FF2C5}"/>
              </a:ext>
            </a:extLst>
          </p:cNvPr>
          <p:cNvSpPr txBox="1">
            <a:spLocks/>
          </p:cNvSpPr>
          <p:nvPr/>
        </p:nvSpPr>
        <p:spPr>
          <a:xfrm>
            <a:off x="796596" y="3896450"/>
            <a:ext cx="4774320" cy="4726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lnSpc>
                <a:spcPct val="150000"/>
              </a:lnSpc>
              <a:buClrTx/>
              <a:buFontTx/>
            </a:pPr>
            <a:r>
              <a:rPr lang="en" sz="1800" dirty="0">
                <a:latin typeface="Times New Roman"/>
                <a:cs typeface="Times New Roman"/>
              </a:rPr>
              <a:t>production-ready</a:t>
            </a:r>
            <a:endParaRPr lang="en-GB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46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B5DCD6-5B36-694A-93CE-B9EF6470417B}"/>
              </a:ext>
            </a:extLst>
          </p:cNvPr>
          <p:cNvSpPr/>
          <p:nvPr/>
        </p:nvSpPr>
        <p:spPr>
          <a:xfrm>
            <a:off x="2030081" y="1325254"/>
            <a:ext cx="702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FE4748"/>
                </a:solidFill>
                <a:latin typeface="Poppins"/>
                <a:cs typeface="Poppins"/>
                <a:sym typeface="Poppins"/>
              </a:rPr>
              <a:t>3.</a:t>
            </a:r>
            <a:endParaRPr lang="en-GB" dirty="0">
              <a:solidFill>
                <a:srgbClr val="FE474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920-715C-434E-A85E-40C64748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53" y="1696213"/>
            <a:ext cx="4795027" cy="3447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718105-53FB-E949-B565-7F16FD9B2F6E}"/>
              </a:ext>
            </a:extLst>
          </p:cNvPr>
          <p:cNvSpPr/>
          <p:nvPr/>
        </p:nvSpPr>
        <p:spPr>
          <a:xfrm>
            <a:off x="400148" y="2156251"/>
            <a:ext cx="38747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3E3D56"/>
                </a:solidFill>
                <a:latin typeface="Poppins"/>
                <a:cs typeface="Poppins"/>
                <a:sym typeface="Poppins"/>
              </a:rPr>
              <a:t>The proposed </a:t>
            </a:r>
          </a:p>
          <a:p>
            <a:pPr algn="ctr"/>
            <a:r>
              <a:rPr lang="en-GB" sz="4000" b="1" dirty="0">
                <a:solidFill>
                  <a:srgbClr val="3E3D56"/>
                </a:solidFill>
                <a:latin typeface="Poppins"/>
                <a:cs typeface="Poppins"/>
                <a:sym typeface="Poppins"/>
              </a:rPr>
              <a:t>project</a:t>
            </a:r>
            <a:endParaRPr lang="en-GB" sz="4000" dirty="0">
              <a:solidFill>
                <a:srgbClr val="3E3D56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329DE-1B0B-B34A-9612-318BA36A3D36}"/>
              </a:ext>
            </a:extLst>
          </p:cNvPr>
          <p:cNvSpPr/>
          <p:nvPr/>
        </p:nvSpPr>
        <p:spPr>
          <a:xfrm>
            <a:off x="425513" y="713232"/>
            <a:ext cx="3785616" cy="3447288"/>
          </a:xfrm>
          <a:prstGeom prst="ellipse">
            <a:avLst/>
          </a:prstGeom>
          <a:noFill/>
          <a:ln>
            <a:solidFill>
              <a:srgbClr val="37CC6D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7C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226</Words>
  <Application>Microsoft Macintosh PowerPoint</Application>
  <PresentationFormat>On-screen Show (16:9)</PresentationFormat>
  <Paragraphs>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Poppins</vt:lpstr>
      <vt:lpstr>Office Theme</vt:lpstr>
      <vt:lpstr>    COW – Course       On the  Web</vt:lpstr>
      <vt:lpstr>İdil Zeynep Alemdar 2098721 Ozan İncesulu 2099075 Sevim Seda Çokoğlu 2008662 Mohammed H. K. Alnajar 2001535 </vt:lpstr>
      <vt:lpstr>Brief description Goals and motivation The proposed project Development process Live Demo </vt:lpstr>
      <vt:lpstr>PowerPoint Presentation</vt:lpstr>
      <vt:lpstr>A modern course management system. </vt:lpstr>
      <vt:lpstr>PowerPoint Presentation</vt:lpstr>
      <vt:lpstr>COW limited functionalities</vt:lpstr>
      <vt:lpstr>Completely modular</vt:lpstr>
      <vt:lpstr>PowerPoint Presentation</vt:lpstr>
      <vt:lpstr>Cow is a service oriented system contains various tools and subsystems to deliver its functionalities.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Deployment tooling</vt:lpstr>
      <vt:lpstr>Core: Views for update actions Detailed entity scoping File API Instructor view Admin user promotion Library injection Notifications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Mohammed Karim</cp:lastModifiedBy>
  <cp:revision>25</cp:revision>
  <dcterms:modified xsi:type="dcterms:W3CDTF">2019-01-02T12:05:01Z</dcterms:modified>
</cp:coreProperties>
</file>